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 id="2147483663"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Lato" panose="020B0604020202020204" charset="0"/>
      <p:regular r:id="rId26"/>
      <p:bold r:id="rId27"/>
      <p:italic r:id="rId28"/>
      <p:boldItalic r:id="rId29"/>
    </p:embeddedFont>
    <p:embeddedFont>
      <p:font typeface="Raleway" panose="020B0604020202020204" charset="0"/>
      <p:regular r:id="rId30"/>
      <p:bold r:id="rId31"/>
      <p:italic r:id="rId32"/>
      <p:boldItalic r:id="rId33"/>
    </p:embeddedFont>
    <p:embeddedFont>
      <p:font typeface="Source Sans Pro" panose="020B0503030403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83F224-C93A-4176-91D4-708B0E71AC26}">
  <a:tblStyle styleId="{AA83F224-C93A-4176-91D4-708B0E71AC2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096878-3065-447E-9658-FEC107987731}"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72" y="7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f56b3c24e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f56b3c24e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ac6129cb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ac6129cb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acc89317b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acc89317b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FF00"/>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6c4406d9e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06c4406d9e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6c4406d9e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06c4406d9e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6c4406d9e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06c4406d9e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06c4406d9e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06c4406d9e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6c4406d9e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06c4406d9e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Paula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2255022f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12255022f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12255022f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12255022f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ac6129cb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ac6129cb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FF00"/>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acc89317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acc89317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06c4406d9e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06c4406d9e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06c4406d9e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06c4406d9e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Brett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ac6129cb8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ac6129cb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ac6129cb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ac6129cb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ac6129cb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ac6129cb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ac6129cb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ac6129cb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ac6129cb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ac6129cb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did our benefits go up so much?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ac6129cb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ac6129cb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ac6129cb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ac6129cb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ac6129cb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ac6129cb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13"/>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1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13"/>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58" name="Google Shape;58;p13"/>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1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60" name="Google Shape;60;p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None/>
              <a:defRPr sz="2100"/>
            </a:lvl1pPr>
          </a:lstStyle>
          <a:p>
            <a:endParaRPr/>
          </a:p>
        </p:txBody>
      </p:sp>
      <p:sp>
        <p:nvSpPr>
          <p:cNvPr id="63" name="Google Shape;63;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5"/>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rtl="0">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rtl="0">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rtl="0">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rtl="0">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rtl="0">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rtl="0">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rtl="0">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rtl="0">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67" name="Google Shape;67;p15"/>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
        <p:nvSpPr>
          <p:cNvPr id="68" name="Google Shape;68;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16"/>
          <p:cNvSpPr txBox="1"/>
          <p:nvPr/>
        </p:nvSpPr>
        <p:spPr>
          <a:xfrm>
            <a:off x="107300" y="4518350"/>
            <a:ext cx="38745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Larkpur - Corte Madera School District</a:t>
            </a:r>
            <a:endParaRPr>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4"/>
          <p:cNvSpPr txBox="1"/>
          <p:nvPr/>
        </p:nvSpPr>
        <p:spPr>
          <a:xfrm>
            <a:off x="107300" y="4627525"/>
            <a:ext cx="38745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Title of Presentation - Date123</a:t>
            </a:r>
            <a:endParaRPr>
              <a:latin typeface="Lato"/>
              <a:ea typeface="Lato"/>
              <a:cs typeface="Lato"/>
              <a:sym typeface="Lato"/>
            </a:endParaRPr>
          </a:p>
        </p:txBody>
      </p:sp>
      <p:pic>
        <p:nvPicPr>
          <p:cNvPr id="21" name="Google Shape;21;p4"/>
          <p:cNvPicPr preferRelativeResize="0"/>
          <p:nvPr/>
        </p:nvPicPr>
        <p:blipFill>
          <a:blip r:embed="rId2">
            <a:alphaModFix/>
          </a:blip>
          <a:stretch>
            <a:fillRect/>
          </a:stretch>
        </p:blipFill>
        <p:spPr>
          <a:xfrm>
            <a:off x="7928750" y="4271650"/>
            <a:ext cx="730452" cy="7309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6"/>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9" name="Google Shape;29;p6"/>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7"/>
          <p:cNvSpPr/>
          <p:nvPr/>
        </p:nvSpPr>
        <p:spPr>
          <a:xfrm>
            <a:off x="80700" y="3580250"/>
            <a:ext cx="8982600" cy="148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 name="Google Shape;37;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8" name="Google Shape;38;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2" name="Google Shape;42;p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9" name="Google Shape;49;p1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0" name="Google Shape;50;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24" name="Google Shape;2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rtl="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25" name="Google Shape;25;p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Source Sans Pro"/>
                <a:ea typeface="Source Sans Pro"/>
                <a:cs typeface="Source Sans Pro"/>
                <a:sym typeface="Source Sans Pro"/>
              </a:defRPr>
            </a:lvl1pPr>
            <a:lvl2pPr lvl="1" algn="r" rtl="0">
              <a:buNone/>
              <a:defRPr sz="1000">
                <a:solidFill>
                  <a:schemeClr val="lt2"/>
                </a:solidFill>
                <a:latin typeface="Source Sans Pro"/>
                <a:ea typeface="Source Sans Pro"/>
                <a:cs typeface="Source Sans Pro"/>
                <a:sym typeface="Source Sans Pro"/>
              </a:defRPr>
            </a:lvl2pPr>
            <a:lvl3pPr lvl="2" algn="r" rtl="0">
              <a:buNone/>
              <a:defRPr sz="1000">
                <a:solidFill>
                  <a:schemeClr val="lt2"/>
                </a:solidFill>
                <a:latin typeface="Source Sans Pro"/>
                <a:ea typeface="Source Sans Pro"/>
                <a:cs typeface="Source Sans Pro"/>
                <a:sym typeface="Source Sans Pro"/>
              </a:defRPr>
            </a:lvl3pPr>
            <a:lvl4pPr lvl="3" algn="r" rtl="0">
              <a:buNone/>
              <a:defRPr sz="1000">
                <a:solidFill>
                  <a:schemeClr val="lt2"/>
                </a:solidFill>
                <a:latin typeface="Source Sans Pro"/>
                <a:ea typeface="Source Sans Pro"/>
                <a:cs typeface="Source Sans Pro"/>
                <a:sym typeface="Source Sans Pro"/>
              </a:defRPr>
            </a:lvl4pPr>
            <a:lvl5pPr lvl="4" algn="r" rtl="0">
              <a:buNone/>
              <a:defRPr sz="1000">
                <a:solidFill>
                  <a:schemeClr val="lt2"/>
                </a:solidFill>
                <a:latin typeface="Source Sans Pro"/>
                <a:ea typeface="Source Sans Pro"/>
                <a:cs typeface="Source Sans Pro"/>
                <a:sym typeface="Source Sans Pro"/>
              </a:defRPr>
            </a:lvl5pPr>
            <a:lvl6pPr lvl="5" algn="r" rtl="0">
              <a:buNone/>
              <a:defRPr sz="1000">
                <a:solidFill>
                  <a:schemeClr val="lt2"/>
                </a:solidFill>
                <a:latin typeface="Source Sans Pro"/>
                <a:ea typeface="Source Sans Pro"/>
                <a:cs typeface="Source Sans Pro"/>
                <a:sym typeface="Source Sans Pro"/>
              </a:defRPr>
            </a:lvl6pPr>
            <a:lvl7pPr lvl="6" algn="r" rtl="0">
              <a:buNone/>
              <a:defRPr sz="1000">
                <a:solidFill>
                  <a:schemeClr val="lt2"/>
                </a:solidFill>
                <a:latin typeface="Source Sans Pro"/>
                <a:ea typeface="Source Sans Pro"/>
                <a:cs typeface="Source Sans Pro"/>
                <a:sym typeface="Source Sans Pro"/>
              </a:defRPr>
            </a:lvl7pPr>
            <a:lvl8pPr lvl="7" algn="r" rtl="0">
              <a:buNone/>
              <a:defRPr sz="1000">
                <a:solidFill>
                  <a:schemeClr val="lt2"/>
                </a:solidFill>
                <a:latin typeface="Source Sans Pro"/>
                <a:ea typeface="Source Sans Pro"/>
                <a:cs typeface="Source Sans Pro"/>
                <a:sym typeface="Source Sans Pro"/>
              </a:defRPr>
            </a:lvl8pPr>
            <a:lvl9pPr lvl="8" algn="r" rtl="0">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80150" y="720375"/>
            <a:ext cx="8183700" cy="78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Larkspur-Corte Madera School District</a:t>
            </a:r>
            <a:endParaRPr sz="3000"/>
          </a:p>
        </p:txBody>
      </p:sp>
      <p:sp>
        <p:nvSpPr>
          <p:cNvPr id="77" name="Google Shape;77;p17"/>
          <p:cNvSpPr txBox="1">
            <a:spLocks noGrp="1"/>
          </p:cNvSpPr>
          <p:nvPr>
            <p:ph type="subTitle" idx="4294967295"/>
          </p:nvPr>
        </p:nvSpPr>
        <p:spPr>
          <a:xfrm>
            <a:off x="546400" y="1668925"/>
            <a:ext cx="8183700" cy="86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00"/>
                </a:solidFill>
                <a:latin typeface="Raleway"/>
                <a:ea typeface="Raleway"/>
                <a:cs typeface="Raleway"/>
                <a:sym typeface="Raleway"/>
              </a:rPr>
              <a:t>Second Interim 2022-23</a:t>
            </a:r>
            <a:endParaRPr b="1">
              <a:solidFill>
                <a:srgbClr val="000000"/>
              </a:solidFill>
              <a:latin typeface="Raleway"/>
              <a:ea typeface="Raleway"/>
              <a:cs typeface="Raleway"/>
              <a:sym typeface="Raleway"/>
            </a:endParaRPr>
          </a:p>
          <a:p>
            <a:pPr marL="0" lvl="0" indent="0" algn="ctr" rtl="0">
              <a:spcBef>
                <a:spcPts val="1600"/>
              </a:spcBef>
              <a:spcAft>
                <a:spcPts val="0"/>
              </a:spcAft>
              <a:buNone/>
            </a:pPr>
            <a:r>
              <a:rPr lang="en" b="1">
                <a:solidFill>
                  <a:srgbClr val="000000"/>
                </a:solidFill>
                <a:latin typeface="Raleway"/>
                <a:ea typeface="Raleway"/>
                <a:cs typeface="Raleway"/>
                <a:sym typeface="Raleway"/>
              </a:rPr>
              <a:t>Paula Rigney, Chief Business Official</a:t>
            </a:r>
            <a:endParaRPr b="1">
              <a:solidFill>
                <a:srgbClr val="000000"/>
              </a:solidFill>
              <a:latin typeface="Raleway"/>
              <a:ea typeface="Raleway"/>
              <a:cs typeface="Raleway"/>
              <a:sym typeface="Raleway"/>
            </a:endParaRPr>
          </a:p>
          <a:p>
            <a:pPr marL="0" lvl="0" indent="0" algn="ctr" rtl="0">
              <a:spcBef>
                <a:spcPts val="1600"/>
              </a:spcBef>
              <a:spcAft>
                <a:spcPts val="1600"/>
              </a:spcAft>
              <a:buNone/>
            </a:pPr>
            <a:r>
              <a:rPr lang="en" b="1">
                <a:solidFill>
                  <a:srgbClr val="000000"/>
                </a:solidFill>
                <a:latin typeface="Raleway"/>
                <a:ea typeface="Raleway"/>
                <a:cs typeface="Raleway"/>
                <a:sym typeface="Raleway"/>
              </a:rPr>
              <a:t>March 8, 2023</a:t>
            </a:r>
            <a:endParaRPr b="1">
              <a:solidFill>
                <a:srgbClr val="000000"/>
              </a:solidFill>
              <a:latin typeface="Raleway"/>
              <a:ea typeface="Raleway"/>
              <a:cs typeface="Raleway"/>
              <a:sym typeface="Raleway"/>
            </a:endParaRPr>
          </a:p>
        </p:txBody>
      </p:sp>
      <p:pic>
        <p:nvPicPr>
          <p:cNvPr id="78" name="Google Shape;78;p17"/>
          <p:cNvPicPr preferRelativeResize="0"/>
          <p:nvPr/>
        </p:nvPicPr>
        <p:blipFill>
          <a:blip r:embed="rId3">
            <a:alphaModFix/>
          </a:blip>
          <a:stretch>
            <a:fillRect/>
          </a:stretch>
        </p:blipFill>
        <p:spPr>
          <a:xfrm>
            <a:off x="7555325" y="3599375"/>
            <a:ext cx="1371201" cy="1372174"/>
          </a:xfrm>
          <a:prstGeom prst="rect">
            <a:avLst/>
          </a:prstGeom>
          <a:noFill/>
          <a:ln>
            <a:noFill/>
          </a:ln>
        </p:spPr>
      </p:pic>
      <p:sp>
        <p:nvSpPr>
          <p:cNvPr id="79" name="Google Shape;79;p17"/>
          <p:cNvSpPr txBox="1"/>
          <p:nvPr/>
        </p:nvSpPr>
        <p:spPr>
          <a:xfrm>
            <a:off x="362050" y="4295150"/>
            <a:ext cx="5429700" cy="3936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latin typeface="Source Sans Pro"/>
                <a:ea typeface="Source Sans Pro"/>
                <a:cs typeface="Source Sans Pro"/>
                <a:sym typeface="Source Sans Pro"/>
              </a:rPr>
              <a:t>230 Doherty Drive, Larkspur, CA  94939 / 415-927-6960</a:t>
            </a:r>
            <a:endParaRPr sz="2100">
              <a:solidFill>
                <a:srgbClr val="FFFFFF"/>
              </a:solidFill>
              <a:latin typeface="Source Sans Pro"/>
              <a:ea typeface="Source Sans Pro"/>
              <a:cs typeface="Source Sans Pro"/>
              <a:sym typeface="Source Sans Pro"/>
            </a:endParaRPr>
          </a:p>
        </p:txBody>
      </p:sp>
      <p:sp>
        <p:nvSpPr>
          <p:cNvPr id="80" name="Google Shape;80;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2022-23 Second Interim Revenue and Expenditure Summary </a:t>
            </a:r>
            <a:endParaRPr/>
          </a:p>
        </p:txBody>
      </p:sp>
      <p:sp>
        <p:nvSpPr>
          <p:cNvPr id="149" name="Google Shape;149;p2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50" name="Google Shape;150;p26"/>
          <p:cNvSpPr txBox="1"/>
          <p:nvPr/>
        </p:nvSpPr>
        <p:spPr>
          <a:xfrm>
            <a:off x="204525" y="1687700"/>
            <a:ext cx="8428200" cy="332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dirty="0">
              <a:solidFill>
                <a:schemeClr val="dk2"/>
              </a:solidFill>
              <a:latin typeface="Raleway"/>
              <a:ea typeface="Raleway"/>
              <a:cs typeface="Raleway"/>
              <a:sym typeface="Raleway"/>
            </a:endParaRPr>
          </a:p>
          <a:p>
            <a:pPr marL="2286000" lvl="0" indent="0" algn="l" rtl="0">
              <a:lnSpc>
                <a:spcPct val="115000"/>
              </a:lnSpc>
              <a:spcBef>
                <a:spcPts val="0"/>
              </a:spcBef>
              <a:spcAft>
                <a:spcPts val="0"/>
              </a:spcAft>
              <a:buClr>
                <a:schemeClr val="dk2"/>
              </a:buClr>
              <a:buSzPts val="1100"/>
              <a:buFont typeface="Arial"/>
              <a:buNone/>
            </a:pPr>
            <a:r>
              <a:rPr lang="en" sz="1800" dirty="0">
                <a:solidFill>
                  <a:schemeClr val="dk2"/>
                </a:solidFill>
                <a:latin typeface="Raleway"/>
                <a:ea typeface="Raleway"/>
                <a:cs typeface="Raleway"/>
                <a:sym typeface="Raleway"/>
              </a:rPr>
              <a:t>Budget Adoption	First Interim	Second Interim</a:t>
            </a:r>
            <a:endParaRPr sz="1800" dirty="0">
              <a:solidFill>
                <a:schemeClr val="dk2"/>
              </a:solidFill>
              <a:latin typeface="Raleway"/>
              <a:ea typeface="Raleway"/>
              <a:cs typeface="Raleway"/>
              <a:sym typeface="Raleway"/>
            </a:endParaRPr>
          </a:p>
          <a:p>
            <a:pPr marL="0" lvl="0" indent="0" algn="l" rtl="0">
              <a:lnSpc>
                <a:spcPct val="115000"/>
              </a:lnSpc>
              <a:spcBef>
                <a:spcPts val="0"/>
              </a:spcBef>
              <a:spcAft>
                <a:spcPts val="0"/>
              </a:spcAft>
              <a:buClr>
                <a:schemeClr val="dk2"/>
              </a:buClr>
              <a:buSzPts val="1100"/>
              <a:buFont typeface="Arial"/>
              <a:buNone/>
            </a:pPr>
            <a:r>
              <a:rPr lang="en" sz="1800" dirty="0">
                <a:solidFill>
                  <a:schemeClr val="dk2"/>
                </a:solidFill>
                <a:latin typeface="Raleway"/>
                <a:ea typeface="Raleway"/>
                <a:cs typeface="Raleway"/>
                <a:sym typeface="Raleway"/>
              </a:rPr>
              <a:t>Total Revenues  	        $ 22,875,938		$ 24,655,185	$24,489,203</a:t>
            </a:r>
            <a:endParaRPr sz="1800" dirty="0">
              <a:solidFill>
                <a:schemeClr val="dk2"/>
              </a:solidFill>
              <a:latin typeface="Raleway"/>
              <a:ea typeface="Raleway"/>
              <a:cs typeface="Raleway"/>
              <a:sym typeface="Raleway"/>
            </a:endParaRPr>
          </a:p>
          <a:p>
            <a:pPr marL="0" lvl="0" indent="0" algn="l" rtl="0">
              <a:lnSpc>
                <a:spcPct val="115000"/>
              </a:lnSpc>
              <a:spcBef>
                <a:spcPts val="0"/>
              </a:spcBef>
              <a:spcAft>
                <a:spcPts val="0"/>
              </a:spcAft>
              <a:buClr>
                <a:schemeClr val="dk2"/>
              </a:buClr>
              <a:buSzPts val="1100"/>
              <a:buFont typeface="Arial"/>
              <a:buNone/>
            </a:pPr>
            <a:r>
              <a:rPr lang="en" sz="1800" dirty="0">
                <a:solidFill>
                  <a:schemeClr val="dk2"/>
                </a:solidFill>
                <a:latin typeface="Raleway"/>
                <a:ea typeface="Raleway"/>
                <a:cs typeface="Raleway"/>
                <a:sym typeface="Raleway"/>
              </a:rPr>
              <a:t>Total Expenditures     </a:t>
            </a:r>
            <a:r>
              <a:rPr lang="en" sz="1800" u="sng" dirty="0">
                <a:solidFill>
                  <a:schemeClr val="dk2"/>
                </a:solidFill>
                <a:latin typeface="Raleway"/>
                <a:ea typeface="Raleway"/>
                <a:cs typeface="Raleway"/>
                <a:sym typeface="Raleway"/>
              </a:rPr>
              <a:t>$ 23,318,595		$ 23,847,499	$23,906,567</a:t>
            </a:r>
            <a:endParaRPr sz="1800" dirty="0">
              <a:solidFill>
                <a:srgbClr val="72A376"/>
              </a:solidFill>
              <a:latin typeface="Raleway"/>
              <a:ea typeface="Raleway"/>
              <a:cs typeface="Raleway"/>
              <a:sym typeface="Raleway"/>
            </a:endParaRPr>
          </a:p>
          <a:p>
            <a:pPr marL="0" lvl="0" indent="0" algn="l" rtl="0">
              <a:lnSpc>
                <a:spcPct val="115000"/>
              </a:lnSpc>
              <a:spcBef>
                <a:spcPts val="0"/>
              </a:spcBef>
              <a:spcAft>
                <a:spcPts val="0"/>
              </a:spcAft>
              <a:buClr>
                <a:schemeClr val="dk2"/>
              </a:buClr>
              <a:buSzPts val="1100"/>
              <a:buFont typeface="Arial"/>
              <a:buNone/>
            </a:pPr>
            <a:r>
              <a:rPr lang="en" sz="1800" dirty="0">
                <a:solidFill>
                  <a:schemeClr val="dk2"/>
                </a:solidFill>
                <a:latin typeface="Raleway"/>
                <a:ea typeface="Raleway"/>
                <a:cs typeface="Raleway"/>
                <a:sym typeface="Raleway"/>
              </a:rPr>
              <a:t>Net +/-		        $    -442,657		$      807,687	$     582,636</a:t>
            </a:r>
            <a:endParaRPr dirty="0">
              <a:solidFill>
                <a:schemeClr val="dk2"/>
              </a:solidFill>
              <a:latin typeface="Raleway"/>
              <a:ea typeface="Raleway"/>
              <a:cs typeface="Raleway"/>
              <a:sym typeface="Raleway"/>
            </a:endParaRPr>
          </a:p>
        </p:txBody>
      </p:sp>
      <p:pic>
        <p:nvPicPr>
          <p:cNvPr id="151" name="Google Shape;151;p26"/>
          <p:cNvPicPr preferRelativeResize="0"/>
          <p:nvPr/>
        </p:nvPicPr>
        <p:blipFill>
          <a:blip r:embed="rId3">
            <a:alphaModFix/>
          </a:blip>
          <a:stretch>
            <a:fillRect/>
          </a:stretch>
        </p:blipFill>
        <p:spPr>
          <a:xfrm>
            <a:off x="8290100" y="4230925"/>
            <a:ext cx="670999" cy="671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57" name="Google Shape;157;p27"/>
          <p:cNvSpPr txBox="1"/>
          <p:nvPr/>
        </p:nvSpPr>
        <p:spPr>
          <a:xfrm>
            <a:off x="2744050" y="4704100"/>
            <a:ext cx="221700" cy="144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158" name="Google Shape;158;p27"/>
          <p:cNvPicPr preferRelativeResize="0"/>
          <p:nvPr/>
        </p:nvPicPr>
        <p:blipFill>
          <a:blip r:embed="rId3">
            <a:alphaModFix/>
          </a:blip>
          <a:stretch>
            <a:fillRect/>
          </a:stretch>
        </p:blipFill>
        <p:spPr>
          <a:xfrm>
            <a:off x="8290100" y="4230925"/>
            <a:ext cx="670999" cy="671475"/>
          </a:xfrm>
          <a:prstGeom prst="rect">
            <a:avLst/>
          </a:prstGeom>
          <a:noFill/>
          <a:ln>
            <a:noFill/>
          </a:ln>
        </p:spPr>
      </p:pic>
      <p:pic>
        <p:nvPicPr>
          <p:cNvPr id="159" name="Google Shape;159;p27"/>
          <p:cNvPicPr preferRelativeResize="0"/>
          <p:nvPr/>
        </p:nvPicPr>
        <p:blipFill>
          <a:blip r:embed="rId4">
            <a:alphaModFix/>
          </a:blip>
          <a:stretch>
            <a:fillRect/>
          </a:stretch>
        </p:blipFill>
        <p:spPr>
          <a:xfrm>
            <a:off x="152400" y="152400"/>
            <a:ext cx="8137701" cy="49299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311700" y="187025"/>
            <a:ext cx="8735100" cy="101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Assumptions in 2022-23 Multi-Year Projections (Revenue)</a:t>
            </a:r>
            <a:endParaRPr/>
          </a:p>
        </p:txBody>
      </p:sp>
      <p:sp>
        <p:nvSpPr>
          <p:cNvPr id="165" name="Google Shape;165;p28"/>
          <p:cNvSpPr txBox="1">
            <a:spLocks noGrp="1"/>
          </p:cNvSpPr>
          <p:nvPr>
            <p:ph type="body" idx="1"/>
          </p:nvPr>
        </p:nvSpPr>
        <p:spPr>
          <a:xfrm>
            <a:off x="386900" y="1122325"/>
            <a:ext cx="8659800" cy="40686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2"/>
              </a:buClr>
              <a:buSzPts val="1400"/>
              <a:buFont typeface="Raleway"/>
              <a:buChar char="●"/>
            </a:pPr>
            <a:r>
              <a:rPr lang="en" sz="1400">
                <a:solidFill>
                  <a:schemeClr val="dk2"/>
                </a:solidFill>
                <a:latin typeface="Raleway"/>
                <a:ea typeface="Raleway"/>
                <a:cs typeface="Raleway"/>
                <a:sym typeface="Raleway"/>
              </a:rPr>
              <a:t>Property Tax Growth:</a:t>
            </a:r>
            <a:endParaRPr sz="1400">
              <a:solidFill>
                <a:schemeClr val="dk2"/>
              </a:solidFill>
              <a:latin typeface="Raleway"/>
              <a:ea typeface="Raleway"/>
              <a:cs typeface="Raleway"/>
              <a:sym typeface="Raleway"/>
            </a:endParaRPr>
          </a:p>
          <a:p>
            <a:pPr marL="914400" lvl="1" indent="-317500" algn="l" rtl="0">
              <a:lnSpc>
                <a:spcPct val="100000"/>
              </a:lnSpc>
              <a:spcBef>
                <a:spcPts val="0"/>
              </a:spcBef>
              <a:spcAft>
                <a:spcPts val="0"/>
              </a:spcAft>
              <a:buClr>
                <a:schemeClr val="dk2"/>
              </a:buClr>
              <a:buSzPts val="1400"/>
              <a:buFont typeface="Raleway"/>
              <a:buChar char="○"/>
            </a:pPr>
            <a:r>
              <a:rPr lang="en">
                <a:solidFill>
                  <a:schemeClr val="dk2"/>
                </a:solidFill>
                <a:latin typeface="Raleway"/>
                <a:ea typeface="Raleway"/>
                <a:cs typeface="Raleway"/>
                <a:sym typeface="Raleway"/>
              </a:rPr>
              <a:t>2022-23, 5.28% property tax growth from previous year and a estimated 4.0% property tax growth in the out years (2023-24 through 2024-25)</a:t>
            </a:r>
            <a:endParaRPr>
              <a:solidFill>
                <a:schemeClr val="dk2"/>
              </a:solidFill>
              <a:latin typeface="Raleway"/>
              <a:ea typeface="Raleway"/>
              <a:cs typeface="Raleway"/>
              <a:sym typeface="Raleway"/>
            </a:endParaRPr>
          </a:p>
          <a:p>
            <a:pPr marL="1371600" lvl="2" indent="-317500" algn="l" rtl="0">
              <a:spcBef>
                <a:spcPts val="0"/>
              </a:spcBef>
              <a:spcAft>
                <a:spcPts val="0"/>
              </a:spcAft>
              <a:buClr>
                <a:schemeClr val="dk2"/>
              </a:buClr>
              <a:buSzPts val="1400"/>
              <a:buFont typeface="Raleway"/>
              <a:buChar char="■"/>
            </a:pPr>
            <a:r>
              <a:rPr lang="en">
                <a:solidFill>
                  <a:schemeClr val="dk2"/>
                </a:solidFill>
                <a:latin typeface="Raleway"/>
                <a:ea typeface="Raleway"/>
                <a:cs typeface="Raleway"/>
                <a:sym typeface="Raleway"/>
              </a:rPr>
              <a:t>Please note that 1% of property tax growth is approximately $127K</a:t>
            </a:r>
            <a:endParaRPr>
              <a:solidFill>
                <a:schemeClr val="dk2"/>
              </a:solidFill>
              <a:latin typeface="Raleway"/>
              <a:ea typeface="Raleway"/>
              <a:cs typeface="Raleway"/>
              <a:sym typeface="Raleway"/>
            </a:endParaRPr>
          </a:p>
          <a:p>
            <a:pPr marL="457200" lvl="0" indent="-317500" algn="l" rtl="0">
              <a:spcBef>
                <a:spcPts val="0"/>
              </a:spcBef>
              <a:spcAft>
                <a:spcPts val="0"/>
              </a:spcAft>
              <a:buClr>
                <a:schemeClr val="dk2"/>
              </a:buClr>
              <a:buSzPts val="1400"/>
              <a:buFont typeface="Raleway"/>
              <a:buChar char="●"/>
            </a:pPr>
            <a:r>
              <a:rPr lang="en" sz="1400">
                <a:solidFill>
                  <a:schemeClr val="dk2"/>
                </a:solidFill>
                <a:latin typeface="Raleway"/>
                <a:ea typeface="Raleway"/>
                <a:cs typeface="Raleway"/>
                <a:sym typeface="Raleway"/>
              </a:rPr>
              <a:t>LCFF Revenue Assumptions: From 2022-23 through 2024-25</a:t>
            </a:r>
            <a:endParaRPr sz="1400">
              <a:solidFill>
                <a:schemeClr val="dk2"/>
              </a:solidFill>
              <a:latin typeface="Raleway"/>
              <a:ea typeface="Raleway"/>
              <a:cs typeface="Raleway"/>
              <a:sym typeface="Raleway"/>
            </a:endParaRPr>
          </a:p>
          <a:p>
            <a:pPr marL="914400" lvl="1" indent="-317500" algn="l" rtl="0">
              <a:spcBef>
                <a:spcPts val="0"/>
              </a:spcBef>
              <a:spcAft>
                <a:spcPts val="0"/>
              </a:spcAft>
              <a:buClr>
                <a:schemeClr val="dk2"/>
              </a:buClr>
              <a:buSzPts val="1400"/>
              <a:buFont typeface="Raleway"/>
              <a:buChar char="○"/>
            </a:pPr>
            <a:r>
              <a:rPr lang="en">
                <a:solidFill>
                  <a:schemeClr val="dk2"/>
                </a:solidFill>
                <a:latin typeface="Raleway"/>
                <a:ea typeface="Raleway"/>
                <a:cs typeface="Raleway"/>
                <a:sym typeface="Raleway"/>
              </a:rPr>
              <a:t>Significant Decrease in ADA </a:t>
            </a:r>
            <a:r>
              <a:rPr lang="en">
                <a:solidFill>
                  <a:schemeClr val="dk2"/>
                </a:solidFill>
                <a:highlight>
                  <a:schemeClr val="lt1"/>
                </a:highlight>
                <a:latin typeface="Raleway"/>
                <a:ea typeface="Raleway"/>
                <a:cs typeface="Raleway"/>
                <a:sym typeface="Raleway"/>
              </a:rPr>
              <a:t>(268.8 since 2019-20) </a:t>
            </a:r>
            <a:r>
              <a:rPr lang="en">
                <a:solidFill>
                  <a:schemeClr val="dk2"/>
                </a:solidFill>
                <a:latin typeface="Raleway"/>
                <a:ea typeface="Raleway"/>
                <a:cs typeface="Raleway"/>
                <a:sym typeface="Raleway"/>
              </a:rPr>
              <a:t>and projecting relatively flat enrollment from this point on. Due to district’s declining enrollment, the California Department of Education allows a district to use the highest ADA between three methods: current year and prior year P-2 attendance reporting, the average ADA for the past three years and/or the highest ADA percentage factor. </a:t>
            </a:r>
            <a:endParaRPr>
              <a:solidFill>
                <a:schemeClr val="dk2"/>
              </a:solidFill>
              <a:latin typeface="Raleway"/>
              <a:ea typeface="Raleway"/>
              <a:cs typeface="Raleway"/>
              <a:sym typeface="Raleway"/>
            </a:endParaRPr>
          </a:p>
          <a:p>
            <a:pPr marL="914400" lvl="1" indent="-317500" algn="l" rtl="0">
              <a:spcBef>
                <a:spcPts val="0"/>
              </a:spcBef>
              <a:spcAft>
                <a:spcPts val="0"/>
              </a:spcAft>
              <a:buClr>
                <a:schemeClr val="dk2"/>
              </a:buClr>
              <a:buSzPts val="1400"/>
              <a:buFont typeface="Raleway"/>
              <a:buChar char="○"/>
            </a:pPr>
            <a:r>
              <a:rPr lang="en">
                <a:solidFill>
                  <a:schemeClr val="dk2"/>
                </a:solidFill>
                <a:latin typeface="Raleway"/>
                <a:ea typeface="Raleway"/>
                <a:cs typeface="Raleway"/>
                <a:sym typeface="Raleway"/>
              </a:rPr>
              <a:t>96% ADA to enrollment</a:t>
            </a:r>
            <a:endParaRPr>
              <a:solidFill>
                <a:schemeClr val="dk2"/>
              </a:solidFill>
              <a:latin typeface="Raleway"/>
              <a:ea typeface="Raleway"/>
              <a:cs typeface="Raleway"/>
              <a:sym typeface="Raleway"/>
            </a:endParaRPr>
          </a:p>
          <a:p>
            <a:pPr marL="914400" lvl="1" indent="-317500" algn="l" rtl="0">
              <a:spcBef>
                <a:spcPts val="0"/>
              </a:spcBef>
              <a:spcAft>
                <a:spcPts val="0"/>
              </a:spcAft>
              <a:buClr>
                <a:schemeClr val="dk2"/>
              </a:buClr>
              <a:buSzPts val="1400"/>
              <a:buFont typeface="Raleway"/>
              <a:buChar char="○"/>
            </a:pPr>
            <a:r>
              <a:rPr lang="en">
                <a:solidFill>
                  <a:schemeClr val="dk2"/>
                </a:solidFill>
                <a:latin typeface="Raleway"/>
                <a:ea typeface="Raleway"/>
                <a:cs typeface="Raleway"/>
                <a:sym typeface="Raleway"/>
              </a:rPr>
              <a:t>COLA to LCFF Base:</a:t>
            </a:r>
            <a:endParaRPr>
              <a:solidFill>
                <a:schemeClr val="dk2"/>
              </a:solidFill>
              <a:latin typeface="Raleway"/>
              <a:ea typeface="Raleway"/>
              <a:cs typeface="Raleway"/>
              <a:sym typeface="Raleway"/>
            </a:endParaRPr>
          </a:p>
          <a:p>
            <a:pPr marL="1371600" lvl="2" indent="-317500" algn="l" rtl="0">
              <a:spcBef>
                <a:spcPts val="0"/>
              </a:spcBef>
              <a:spcAft>
                <a:spcPts val="0"/>
              </a:spcAft>
              <a:buClr>
                <a:schemeClr val="dk2"/>
              </a:buClr>
              <a:buSzPts val="1400"/>
              <a:buFont typeface="Raleway"/>
              <a:buChar char="■"/>
            </a:pPr>
            <a:r>
              <a:rPr lang="en">
                <a:solidFill>
                  <a:schemeClr val="dk2"/>
                </a:solidFill>
                <a:latin typeface="Raleway"/>
                <a:ea typeface="Raleway"/>
                <a:cs typeface="Raleway"/>
                <a:sym typeface="Raleway"/>
              </a:rPr>
              <a:t>2022-23 	6.56% plus LCFF Investment COLA specific for each grade span</a:t>
            </a:r>
            <a:endParaRPr sz="1600">
              <a:solidFill>
                <a:schemeClr val="dk2"/>
              </a:solidFill>
              <a:latin typeface="Raleway"/>
              <a:ea typeface="Raleway"/>
              <a:cs typeface="Raleway"/>
              <a:sym typeface="Raleway"/>
            </a:endParaRPr>
          </a:p>
          <a:p>
            <a:pPr marL="1371600" lvl="2" indent="-317500" algn="l" rtl="0">
              <a:spcBef>
                <a:spcPts val="0"/>
              </a:spcBef>
              <a:spcAft>
                <a:spcPts val="0"/>
              </a:spcAft>
              <a:buClr>
                <a:schemeClr val="dk2"/>
              </a:buClr>
              <a:buSzPts val="1400"/>
              <a:buFont typeface="Raleway"/>
              <a:buChar char="■"/>
            </a:pPr>
            <a:r>
              <a:rPr lang="en">
                <a:solidFill>
                  <a:schemeClr val="dk2"/>
                </a:solidFill>
                <a:latin typeface="Raleway"/>
                <a:ea typeface="Raleway"/>
                <a:cs typeface="Raleway"/>
                <a:sym typeface="Raleway"/>
              </a:rPr>
              <a:t>2023-24 	8.13%</a:t>
            </a:r>
            <a:endParaRPr>
              <a:solidFill>
                <a:schemeClr val="dk2"/>
              </a:solidFill>
              <a:latin typeface="Raleway"/>
              <a:ea typeface="Raleway"/>
              <a:cs typeface="Raleway"/>
              <a:sym typeface="Raleway"/>
            </a:endParaRPr>
          </a:p>
          <a:p>
            <a:pPr marL="1371600" lvl="2" indent="-317500" algn="l" rtl="0">
              <a:spcBef>
                <a:spcPts val="0"/>
              </a:spcBef>
              <a:spcAft>
                <a:spcPts val="0"/>
              </a:spcAft>
              <a:buClr>
                <a:schemeClr val="dk2"/>
              </a:buClr>
              <a:buSzPts val="1400"/>
              <a:buFont typeface="Raleway"/>
              <a:buChar char="■"/>
            </a:pPr>
            <a:r>
              <a:rPr lang="en">
                <a:solidFill>
                  <a:schemeClr val="dk2"/>
                </a:solidFill>
                <a:latin typeface="Raleway"/>
                <a:ea typeface="Raleway"/>
                <a:cs typeface="Raleway"/>
                <a:sym typeface="Raleway"/>
              </a:rPr>
              <a:t>2024-25 	3.54%</a:t>
            </a:r>
            <a:endParaRPr sz="1400">
              <a:solidFill>
                <a:srgbClr val="000000"/>
              </a:solidFill>
              <a:latin typeface="Raleway"/>
              <a:ea typeface="Raleway"/>
              <a:cs typeface="Raleway"/>
              <a:sym typeface="Raleway"/>
            </a:endParaRPr>
          </a:p>
          <a:p>
            <a:pPr marL="0" lvl="0" indent="0" algn="l" rtl="0">
              <a:lnSpc>
                <a:spcPct val="150000"/>
              </a:lnSpc>
              <a:spcBef>
                <a:spcPts val="0"/>
              </a:spcBef>
              <a:spcAft>
                <a:spcPts val="0"/>
              </a:spcAft>
              <a:buNone/>
            </a:pPr>
            <a:endParaRPr sz="1400">
              <a:solidFill>
                <a:srgbClr val="000000"/>
              </a:solidFill>
              <a:latin typeface="Raleway"/>
              <a:ea typeface="Raleway"/>
              <a:cs typeface="Raleway"/>
              <a:sym typeface="Raleway"/>
            </a:endParaRPr>
          </a:p>
          <a:p>
            <a:pPr marL="0" lvl="0" indent="0" algn="l" rtl="0">
              <a:spcBef>
                <a:spcPts val="0"/>
              </a:spcBef>
              <a:spcAft>
                <a:spcPts val="1600"/>
              </a:spcAft>
              <a:buNone/>
            </a:pPr>
            <a:endParaRPr sz="1400">
              <a:latin typeface="Raleway"/>
              <a:ea typeface="Raleway"/>
              <a:cs typeface="Raleway"/>
              <a:sym typeface="Raleway"/>
            </a:endParaRPr>
          </a:p>
        </p:txBody>
      </p:sp>
      <p:sp>
        <p:nvSpPr>
          <p:cNvPr id="166" name="Google Shape;166;p2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67" name="Google Shape;167;p28"/>
          <p:cNvPicPr preferRelativeResize="0"/>
          <p:nvPr/>
        </p:nvPicPr>
        <p:blipFill>
          <a:blip r:embed="rId3">
            <a:alphaModFix/>
          </a:blip>
          <a:stretch>
            <a:fillRect/>
          </a:stretch>
        </p:blipFill>
        <p:spPr>
          <a:xfrm>
            <a:off x="8290100" y="4230925"/>
            <a:ext cx="670999" cy="671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187025"/>
            <a:ext cx="8735100" cy="101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Assumptions in 2022-23 Multi-Year Projections (Revenue)</a:t>
            </a:r>
            <a:endParaRPr/>
          </a:p>
        </p:txBody>
      </p:sp>
      <p:sp>
        <p:nvSpPr>
          <p:cNvPr id="173" name="Google Shape;173;p29"/>
          <p:cNvSpPr txBox="1">
            <a:spLocks noGrp="1"/>
          </p:cNvSpPr>
          <p:nvPr>
            <p:ph type="body" idx="1"/>
          </p:nvPr>
        </p:nvSpPr>
        <p:spPr>
          <a:xfrm>
            <a:off x="386900" y="1256475"/>
            <a:ext cx="8659800" cy="36936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SPARK contribution projected at $1,250,987 for 2022-23 through 2024-25</a:t>
            </a:r>
            <a:endParaRPr sz="1600">
              <a:solidFill>
                <a:schemeClr val="dk2"/>
              </a:solidFill>
              <a:latin typeface="Raleway"/>
              <a:ea typeface="Raleway"/>
              <a:cs typeface="Raleway"/>
              <a:sym typeface="Raleway"/>
            </a:endParaRPr>
          </a:p>
          <a:p>
            <a:pPr marL="914400" lvl="1" indent="-330200" algn="l" rtl="0">
              <a:lnSpc>
                <a:spcPct val="150000"/>
              </a:lnSpc>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Subject to change dependent on fundraising</a:t>
            </a:r>
            <a:endParaRPr sz="1600">
              <a:solidFill>
                <a:schemeClr val="dk2"/>
              </a:solidFill>
              <a:latin typeface="Raleway"/>
              <a:ea typeface="Raleway"/>
              <a:cs typeface="Raleway"/>
              <a:sym typeface="Raleway"/>
            </a:endParaRPr>
          </a:p>
          <a:p>
            <a:pPr marL="457200" lvl="0" indent="-330200" algn="l" rtl="0">
              <a:lnSpc>
                <a:spcPct val="150000"/>
              </a:lnSpc>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Lottery Revenues funded from 2022-23 through 2024-25</a:t>
            </a:r>
            <a:endParaRPr sz="1600">
              <a:solidFill>
                <a:schemeClr val="dk2"/>
              </a:solidFill>
              <a:latin typeface="Raleway"/>
              <a:ea typeface="Raleway"/>
              <a:cs typeface="Raleway"/>
              <a:sym typeface="Raleway"/>
            </a:endParaRPr>
          </a:p>
          <a:p>
            <a:pPr marL="914400" lvl="1"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2022-23 	$170 per ADA (unrestricted) &amp; $67 per ADA (restricted)</a:t>
            </a:r>
            <a:endParaRPr sz="1600">
              <a:solidFill>
                <a:schemeClr val="dk2"/>
              </a:solidFill>
              <a:latin typeface="Raleway"/>
              <a:ea typeface="Raleway"/>
              <a:cs typeface="Raleway"/>
              <a:sym typeface="Raleway"/>
            </a:endParaRPr>
          </a:p>
          <a:p>
            <a:pPr marL="914400" lvl="1"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2023-24 	$170 per ADA (unrestricted) &amp; $67 per ADA (restricted)</a:t>
            </a:r>
            <a:endParaRPr sz="1600">
              <a:solidFill>
                <a:schemeClr val="dk2"/>
              </a:solidFill>
              <a:latin typeface="Raleway"/>
              <a:ea typeface="Raleway"/>
              <a:cs typeface="Raleway"/>
              <a:sym typeface="Raleway"/>
            </a:endParaRPr>
          </a:p>
          <a:p>
            <a:pPr marL="914400" lvl="1"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2024-25 	$170 per ADA (unrestricted) &amp; $67 per ADA (restricted)</a:t>
            </a:r>
            <a:endParaRPr sz="1600">
              <a:solidFill>
                <a:schemeClr val="dk2"/>
              </a:solidFill>
              <a:latin typeface="Raleway"/>
              <a:ea typeface="Raleway"/>
              <a:cs typeface="Raleway"/>
              <a:sym typeface="Raleway"/>
            </a:endParaRPr>
          </a:p>
          <a:p>
            <a:pPr marL="457200" lvl="0" indent="-330200" algn="l" rtl="0">
              <a:lnSpc>
                <a:spcPct val="150000"/>
              </a:lnSpc>
              <a:spcBef>
                <a:spcPts val="100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Mandated Block Grant funded from 2022-23 through 2024-25</a:t>
            </a:r>
            <a:endParaRPr sz="1600">
              <a:solidFill>
                <a:schemeClr val="dk2"/>
              </a:solidFill>
              <a:latin typeface="Raleway"/>
              <a:ea typeface="Raleway"/>
              <a:cs typeface="Raleway"/>
              <a:sym typeface="Raleway"/>
            </a:endParaRPr>
          </a:p>
          <a:p>
            <a:pPr marL="914400" lvl="1" indent="-330200" algn="l" rtl="0">
              <a:spcBef>
                <a:spcPts val="100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2022-23 	$34.94 per ADA</a:t>
            </a:r>
            <a:endParaRPr sz="1600">
              <a:solidFill>
                <a:schemeClr val="dk2"/>
              </a:solidFill>
              <a:latin typeface="Raleway"/>
              <a:ea typeface="Raleway"/>
              <a:cs typeface="Raleway"/>
              <a:sym typeface="Raleway"/>
            </a:endParaRPr>
          </a:p>
          <a:p>
            <a:pPr marL="914400" lvl="1"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2023-24 	$37.78 per ADA</a:t>
            </a:r>
            <a:endParaRPr sz="1600">
              <a:solidFill>
                <a:schemeClr val="dk2"/>
              </a:solidFill>
              <a:latin typeface="Raleway"/>
              <a:ea typeface="Raleway"/>
              <a:cs typeface="Raleway"/>
              <a:sym typeface="Raleway"/>
            </a:endParaRPr>
          </a:p>
          <a:p>
            <a:pPr marL="914400" lvl="1"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2024-25 	$39.12 per ADA</a:t>
            </a:r>
            <a:endParaRPr sz="1600">
              <a:solidFill>
                <a:srgbClr val="000000"/>
              </a:solidFill>
              <a:latin typeface="Raleway"/>
              <a:ea typeface="Raleway"/>
              <a:cs typeface="Raleway"/>
              <a:sym typeface="Raleway"/>
            </a:endParaRPr>
          </a:p>
        </p:txBody>
      </p:sp>
      <p:sp>
        <p:nvSpPr>
          <p:cNvPr id="174" name="Google Shape;174;p2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175" name="Google Shape;175;p29"/>
          <p:cNvPicPr preferRelativeResize="0"/>
          <p:nvPr/>
        </p:nvPicPr>
        <p:blipFill>
          <a:blip r:embed="rId3">
            <a:alphaModFix/>
          </a:blip>
          <a:stretch>
            <a:fillRect/>
          </a:stretch>
        </p:blipFill>
        <p:spPr>
          <a:xfrm>
            <a:off x="8290100" y="4230925"/>
            <a:ext cx="670999" cy="671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11700" y="187025"/>
            <a:ext cx="8735100" cy="10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Assumptions in 2022-23 Multi-Year Projections (Revenue)</a:t>
            </a:r>
            <a:endParaRPr sz="2700"/>
          </a:p>
        </p:txBody>
      </p:sp>
      <p:sp>
        <p:nvSpPr>
          <p:cNvPr id="181" name="Google Shape;181;p30"/>
          <p:cNvSpPr txBox="1">
            <a:spLocks noGrp="1"/>
          </p:cNvSpPr>
          <p:nvPr>
            <p:ph type="body" idx="1"/>
          </p:nvPr>
        </p:nvSpPr>
        <p:spPr>
          <a:xfrm>
            <a:off x="349350" y="1201375"/>
            <a:ext cx="8659800" cy="38088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Federal Revenue Estimated Reductions of 12% from 2022-23 through 2024-25 (for Title I-IV)</a:t>
            </a:r>
            <a:endParaRPr sz="1600">
              <a:solidFill>
                <a:schemeClr val="dk2"/>
              </a:solidFill>
              <a:latin typeface="Raleway"/>
              <a:ea typeface="Raleway"/>
              <a:cs typeface="Raleway"/>
              <a:sym typeface="Raleway"/>
            </a:endParaRPr>
          </a:p>
          <a:p>
            <a:pPr marL="457200" lvl="0" indent="-330200" algn="l" rtl="0">
              <a:lnSpc>
                <a:spcPct val="150000"/>
              </a:lnSpc>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Special education flat funded from 2022-23 through 2024-25</a:t>
            </a:r>
            <a:endParaRPr sz="1600">
              <a:solidFill>
                <a:schemeClr val="dk2"/>
              </a:solidFill>
              <a:latin typeface="Raleway"/>
              <a:ea typeface="Raleway"/>
              <a:cs typeface="Raleway"/>
              <a:sym typeface="Raleway"/>
            </a:endParaRPr>
          </a:p>
          <a:p>
            <a:pPr marL="914400" lvl="1" indent="-330200" algn="l" rtl="0">
              <a:lnSpc>
                <a:spcPct val="150000"/>
              </a:lnSpc>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Addition of one-time special ed. mental health/remediation funding</a:t>
            </a:r>
            <a:endParaRPr sz="1600">
              <a:solidFill>
                <a:schemeClr val="dk2"/>
              </a:solidFill>
              <a:latin typeface="Raleway"/>
              <a:ea typeface="Raleway"/>
              <a:cs typeface="Raleway"/>
              <a:sym typeface="Raleway"/>
            </a:endParaRPr>
          </a:p>
          <a:p>
            <a:pPr marL="457200" lvl="0" indent="-330200" algn="l" rtl="0">
              <a:lnSpc>
                <a:spcPct val="150000"/>
              </a:lnSpc>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Parcel tax projected at current number of parcels with 5% escalation from 2022-23 through 2024-25 (current parcel tax expires June 30, 2032)</a:t>
            </a:r>
            <a:endParaRPr sz="1600">
              <a:solidFill>
                <a:schemeClr val="dk2"/>
              </a:solidFill>
              <a:latin typeface="Raleway"/>
              <a:ea typeface="Raleway"/>
              <a:cs typeface="Raleway"/>
              <a:sym typeface="Raleway"/>
            </a:endParaRPr>
          </a:p>
          <a:p>
            <a:pPr marL="457200" lvl="0" indent="-330200" algn="l" rtl="0">
              <a:lnSpc>
                <a:spcPct val="150000"/>
              </a:lnSpc>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Lease revenue based upon current signed leases 2022-23 through 2024-25</a:t>
            </a:r>
            <a:endParaRPr sz="1600">
              <a:solidFill>
                <a:schemeClr val="dk2"/>
              </a:solidFill>
              <a:latin typeface="Raleway"/>
              <a:ea typeface="Raleway"/>
              <a:cs typeface="Raleway"/>
              <a:sym typeface="Raleway"/>
            </a:endParaRPr>
          </a:p>
          <a:p>
            <a:pPr marL="457200" lvl="0" indent="-330200" algn="l" rtl="0">
              <a:lnSpc>
                <a:spcPct val="150000"/>
              </a:lnSpc>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Local revenue based upon current budgeted facility rentals from  2022-23 through 2024-25</a:t>
            </a:r>
            <a:endParaRPr sz="1600">
              <a:solidFill>
                <a:srgbClr val="000000"/>
              </a:solidFill>
              <a:latin typeface="Raleway"/>
              <a:ea typeface="Raleway"/>
              <a:cs typeface="Raleway"/>
              <a:sym typeface="Raleway"/>
            </a:endParaRPr>
          </a:p>
          <a:p>
            <a:pPr marL="457200" lvl="0" indent="0" algn="l" rtl="0">
              <a:lnSpc>
                <a:spcPct val="150000"/>
              </a:lnSpc>
              <a:spcBef>
                <a:spcPts val="0"/>
              </a:spcBef>
              <a:spcAft>
                <a:spcPts val="0"/>
              </a:spcAft>
              <a:buNone/>
            </a:pPr>
            <a:endParaRPr sz="1600">
              <a:solidFill>
                <a:srgbClr val="000000"/>
              </a:solidFill>
              <a:latin typeface="Raleway"/>
              <a:ea typeface="Raleway"/>
              <a:cs typeface="Raleway"/>
              <a:sym typeface="Raleway"/>
            </a:endParaRPr>
          </a:p>
          <a:p>
            <a:pPr marL="0" lvl="0" indent="0" algn="l" rtl="0">
              <a:spcBef>
                <a:spcPts val="0"/>
              </a:spcBef>
              <a:spcAft>
                <a:spcPts val="1600"/>
              </a:spcAft>
              <a:buNone/>
            </a:pPr>
            <a:endParaRPr/>
          </a:p>
        </p:txBody>
      </p:sp>
      <p:sp>
        <p:nvSpPr>
          <p:cNvPr id="182" name="Google Shape;182;p3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83" name="Google Shape;183;p30"/>
          <p:cNvPicPr preferRelativeResize="0"/>
          <p:nvPr/>
        </p:nvPicPr>
        <p:blipFill>
          <a:blip r:embed="rId3">
            <a:alphaModFix/>
          </a:blip>
          <a:stretch>
            <a:fillRect/>
          </a:stretch>
        </p:blipFill>
        <p:spPr>
          <a:xfrm>
            <a:off x="8282850" y="4410875"/>
            <a:ext cx="670999" cy="671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11700" y="187025"/>
            <a:ext cx="8735100" cy="101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rPr>
              <a:t>Assumptions in 2022-23 Multi-Year Projections (Expenditures)</a:t>
            </a:r>
            <a:endParaRPr>
              <a:highlight>
                <a:srgbClr val="FFFFFF"/>
              </a:highlight>
            </a:endParaRPr>
          </a:p>
        </p:txBody>
      </p:sp>
      <p:sp>
        <p:nvSpPr>
          <p:cNvPr id="189" name="Google Shape;189;p31"/>
          <p:cNvSpPr txBox="1">
            <a:spLocks noGrp="1"/>
          </p:cNvSpPr>
          <p:nvPr>
            <p:ph type="body" idx="1"/>
          </p:nvPr>
        </p:nvSpPr>
        <p:spPr>
          <a:xfrm>
            <a:off x="386775" y="1206125"/>
            <a:ext cx="7986000" cy="39375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2"/>
              </a:buClr>
              <a:buSzPts val="1200"/>
              <a:buFont typeface="Raleway"/>
              <a:buChar char="●"/>
            </a:pPr>
            <a:r>
              <a:rPr lang="en" sz="1200">
                <a:solidFill>
                  <a:schemeClr val="dk2"/>
                </a:solidFill>
                <a:latin typeface="Raleway"/>
                <a:ea typeface="Raleway"/>
                <a:cs typeface="Raleway"/>
                <a:sym typeface="Raleway"/>
              </a:rPr>
              <a:t>Staffing assumptions:</a:t>
            </a:r>
            <a:endParaRPr sz="1200">
              <a:solidFill>
                <a:schemeClr val="dk2"/>
              </a:solidFill>
              <a:latin typeface="Raleway"/>
              <a:ea typeface="Raleway"/>
              <a:cs typeface="Raleway"/>
              <a:sym typeface="Raleway"/>
            </a:endParaRPr>
          </a:p>
          <a:p>
            <a:pPr marL="914400" lvl="1" indent="-304800" algn="l" rtl="0">
              <a:lnSpc>
                <a:spcPct val="150000"/>
              </a:lnSpc>
              <a:spcBef>
                <a:spcPts val="0"/>
              </a:spcBef>
              <a:spcAft>
                <a:spcPts val="0"/>
              </a:spcAft>
              <a:buClr>
                <a:schemeClr val="dk2"/>
              </a:buClr>
              <a:buSzPts val="1200"/>
              <a:buFont typeface="Raleway"/>
              <a:buChar char="○"/>
            </a:pPr>
            <a:r>
              <a:rPr lang="en" sz="1200">
                <a:solidFill>
                  <a:schemeClr val="dk2"/>
                </a:solidFill>
                <a:latin typeface="Raleway"/>
                <a:ea typeface="Raleway"/>
                <a:cs typeface="Raleway"/>
                <a:sym typeface="Raleway"/>
              </a:rPr>
              <a:t>Step and Column included</a:t>
            </a:r>
            <a:endParaRPr sz="1200">
              <a:solidFill>
                <a:schemeClr val="dk2"/>
              </a:solidFill>
              <a:latin typeface="Raleway"/>
              <a:ea typeface="Raleway"/>
              <a:cs typeface="Raleway"/>
              <a:sym typeface="Raleway"/>
            </a:endParaRPr>
          </a:p>
          <a:p>
            <a:pPr marL="1371600" lvl="2" indent="-304800" algn="l" rtl="0">
              <a:spcBef>
                <a:spcPts val="0"/>
              </a:spcBef>
              <a:spcAft>
                <a:spcPts val="0"/>
              </a:spcAft>
              <a:buClr>
                <a:schemeClr val="dk2"/>
              </a:buClr>
              <a:buSzPts val="1200"/>
              <a:buFont typeface="Raleway"/>
              <a:buChar char="■"/>
            </a:pPr>
            <a:r>
              <a:rPr lang="en" sz="1200">
                <a:solidFill>
                  <a:schemeClr val="dk2"/>
                </a:solidFill>
                <a:latin typeface="Raleway"/>
                <a:ea typeface="Raleway"/>
                <a:cs typeface="Raleway"/>
                <a:sym typeface="Raleway"/>
              </a:rPr>
              <a:t>2022-23 2.25% increase on salary schedule</a:t>
            </a:r>
            <a:endParaRPr sz="1200">
              <a:solidFill>
                <a:schemeClr val="dk2"/>
              </a:solidFill>
              <a:latin typeface="Raleway"/>
              <a:ea typeface="Raleway"/>
              <a:cs typeface="Raleway"/>
              <a:sym typeface="Raleway"/>
            </a:endParaRPr>
          </a:p>
          <a:p>
            <a:pPr marL="1371600" lvl="2" indent="-304800" algn="l" rtl="0">
              <a:spcBef>
                <a:spcPts val="0"/>
              </a:spcBef>
              <a:spcAft>
                <a:spcPts val="0"/>
              </a:spcAft>
              <a:buClr>
                <a:schemeClr val="dk2"/>
              </a:buClr>
              <a:buSzPts val="1200"/>
              <a:buFont typeface="Raleway"/>
              <a:buChar char="■"/>
            </a:pPr>
            <a:r>
              <a:rPr lang="en" sz="1200">
                <a:solidFill>
                  <a:schemeClr val="dk2"/>
                </a:solidFill>
                <a:latin typeface="Raleway"/>
                <a:ea typeface="Raleway"/>
                <a:cs typeface="Raleway"/>
                <a:sym typeface="Raleway"/>
              </a:rPr>
              <a:t>2023-24 0.0% increase on salary schedule</a:t>
            </a:r>
            <a:endParaRPr sz="1200">
              <a:solidFill>
                <a:schemeClr val="dk2"/>
              </a:solidFill>
              <a:latin typeface="Raleway"/>
              <a:ea typeface="Raleway"/>
              <a:cs typeface="Raleway"/>
              <a:sym typeface="Raleway"/>
            </a:endParaRPr>
          </a:p>
          <a:p>
            <a:pPr marL="1371600" lvl="2" indent="-304800" algn="l" rtl="0">
              <a:spcBef>
                <a:spcPts val="0"/>
              </a:spcBef>
              <a:spcAft>
                <a:spcPts val="0"/>
              </a:spcAft>
              <a:buClr>
                <a:schemeClr val="dk2"/>
              </a:buClr>
              <a:buSzPts val="1200"/>
              <a:buFont typeface="Raleway"/>
              <a:buChar char="■"/>
            </a:pPr>
            <a:r>
              <a:rPr lang="en" sz="1200">
                <a:solidFill>
                  <a:schemeClr val="dk2"/>
                </a:solidFill>
                <a:latin typeface="Raleway"/>
                <a:ea typeface="Raleway"/>
                <a:cs typeface="Raleway"/>
                <a:sym typeface="Raleway"/>
              </a:rPr>
              <a:t>2024-25 0.0% increase on salary schedule</a:t>
            </a:r>
            <a:endParaRPr sz="1200">
              <a:solidFill>
                <a:schemeClr val="dk2"/>
              </a:solidFill>
              <a:latin typeface="Raleway"/>
              <a:ea typeface="Raleway"/>
              <a:cs typeface="Raleway"/>
              <a:sym typeface="Raleway"/>
            </a:endParaRPr>
          </a:p>
          <a:p>
            <a:pPr marL="914400" lvl="1" indent="-304800" algn="l" rtl="0">
              <a:lnSpc>
                <a:spcPct val="80000"/>
              </a:lnSpc>
              <a:spcBef>
                <a:spcPts val="1000"/>
              </a:spcBef>
              <a:spcAft>
                <a:spcPts val="0"/>
              </a:spcAft>
              <a:buClr>
                <a:schemeClr val="dk2"/>
              </a:buClr>
              <a:buSzPts val="1200"/>
              <a:buFont typeface="Raleway"/>
              <a:buChar char="○"/>
            </a:pPr>
            <a:r>
              <a:rPr lang="en" sz="1200">
                <a:solidFill>
                  <a:schemeClr val="dk2"/>
                </a:solidFill>
                <a:latin typeface="Raleway"/>
                <a:ea typeface="Raleway"/>
                <a:cs typeface="Raleway"/>
                <a:sym typeface="Raleway"/>
              </a:rPr>
              <a:t>Benefit changes due to approved tentative agreement</a:t>
            </a:r>
            <a:endParaRPr sz="1200">
              <a:solidFill>
                <a:schemeClr val="dk2"/>
              </a:solidFill>
              <a:latin typeface="Raleway"/>
              <a:ea typeface="Raleway"/>
              <a:cs typeface="Raleway"/>
              <a:sym typeface="Raleway"/>
            </a:endParaRPr>
          </a:p>
          <a:p>
            <a:pPr marL="1371600" lvl="2" indent="-304800" algn="l" rtl="0">
              <a:lnSpc>
                <a:spcPct val="80000"/>
              </a:lnSpc>
              <a:spcBef>
                <a:spcPts val="0"/>
              </a:spcBef>
              <a:spcAft>
                <a:spcPts val="0"/>
              </a:spcAft>
              <a:buClr>
                <a:schemeClr val="dk2"/>
              </a:buClr>
              <a:buSzPts val="1200"/>
              <a:buFont typeface="Raleway"/>
              <a:buChar char="■"/>
            </a:pPr>
            <a:r>
              <a:rPr lang="en" sz="1200">
                <a:solidFill>
                  <a:schemeClr val="dk2"/>
                </a:solidFill>
                <a:highlight>
                  <a:schemeClr val="lt1"/>
                </a:highlight>
                <a:latin typeface="Raleway"/>
                <a:ea typeface="Raleway"/>
                <a:cs typeface="Raleway"/>
                <a:sym typeface="Raleway"/>
              </a:rPr>
              <a:t>Health and Welfare Cap $11,250, 2022-23 through 2024-25</a:t>
            </a:r>
            <a:endParaRPr sz="1200">
              <a:solidFill>
                <a:schemeClr val="dk2"/>
              </a:solidFill>
              <a:highlight>
                <a:schemeClr val="lt1"/>
              </a:highlight>
              <a:latin typeface="Raleway"/>
              <a:ea typeface="Raleway"/>
              <a:cs typeface="Raleway"/>
              <a:sym typeface="Raleway"/>
            </a:endParaRPr>
          </a:p>
          <a:p>
            <a:pPr marL="1371600" lvl="0" indent="0" algn="l" rtl="0">
              <a:lnSpc>
                <a:spcPct val="80000"/>
              </a:lnSpc>
              <a:spcBef>
                <a:spcPts val="0"/>
              </a:spcBef>
              <a:spcAft>
                <a:spcPts val="0"/>
              </a:spcAft>
              <a:buNone/>
            </a:pPr>
            <a:endParaRPr sz="1200">
              <a:solidFill>
                <a:schemeClr val="dk2"/>
              </a:solidFill>
              <a:highlight>
                <a:schemeClr val="lt1"/>
              </a:highlight>
              <a:latin typeface="Raleway"/>
              <a:ea typeface="Raleway"/>
              <a:cs typeface="Raleway"/>
              <a:sym typeface="Raleway"/>
            </a:endParaRPr>
          </a:p>
          <a:p>
            <a:pPr marL="914400" lvl="1" indent="-304800" algn="l" rtl="0">
              <a:lnSpc>
                <a:spcPct val="150000"/>
              </a:lnSpc>
              <a:spcBef>
                <a:spcPts val="0"/>
              </a:spcBef>
              <a:spcAft>
                <a:spcPts val="0"/>
              </a:spcAft>
              <a:buClr>
                <a:schemeClr val="dk2"/>
              </a:buClr>
              <a:buSzPts val="1200"/>
              <a:buFont typeface="Raleway"/>
              <a:buChar char="○"/>
            </a:pPr>
            <a:r>
              <a:rPr lang="en" sz="1200">
                <a:solidFill>
                  <a:schemeClr val="dk2"/>
                </a:solidFill>
                <a:latin typeface="Raleway"/>
                <a:ea typeface="Raleway"/>
                <a:cs typeface="Raleway"/>
                <a:sym typeface="Raleway"/>
              </a:rPr>
              <a:t>Staffing included in 2022-23 based on staffing needs as of January 31, 2023</a:t>
            </a:r>
            <a:endParaRPr sz="1200">
              <a:solidFill>
                <a:schemeClr val="dk2"/>
              </a:solidFill>
              <a:latin typeface="Raleway"/>
              <a:ea typeface="Raleway"/>
              <a:cs typeface="Raleway"/>
              <a:sym typeface="Raleway"/>
            </a:endParaRPr>
          </a:p>
          <a:p>
            <a:pPr marL="914400" lvl="1" indent="-304800" algn="l" rtl="0">
              <a:lnSpc>
                <a:spcPct val="100000"/>
              </a:lnSpc>
              <a:spcBef>
                <a:spcPts val="1000"/>
              </a:spcBef>
              <a:spcAft>
                <a:spcPts val="0"/>
              </a:spcAft>
              <a:buClr>
                <a:schemeClr val="dk2"/>
              </a:buClr>
              <a:buSzPts val="1200"/>
              <a:buFont typeface="Raleway"/>
              <a:buChar char="○"/>
            </a:pPr>
            <a:r>
              <a:rPr lang="en" sz="1200">
                <a:solidFill>
                  <a:schemeClr val="dk2"/>
                </a:solidFill>
                <a:latin typeface="Raleway"/>
                <a:ea typeface="Raleway"/>
                <a:cs typeface="Raleway"/>
                <a:sym typeface="Raleway"/>
              </a:rPr>
              <a:t>Staffing in 2023-24</a:t>
            </a:r>
            <a:endParaRPr sz="1200">
              <a:solidFill>
                <a:schemeClr val="dk2"/>
              </a:solidFill>
              <a:latin typeface="Raleway"/>
              <a:ea typeface="Raleway"/>
              <a:cs typeface="Raleway"/>
              <a:sym typeface="Raleway"/>
            </a:endParaRPr>
          </a:p>
          <a:p>
            <a:pPr marL="1371600" lvl="2" indent="-304800" algn="l" rtl="0">
              <a:lnSpc>
                <a:spcPct val="100000"/>
              </a:lnSpc>
              <a:spcBef>
                <a:spcPts val="1000"/>
              </a:spcBef>
              <a:spcAft>
                <a:spcPts val="0"/>
              </a:spcAft>
              <a:buClr>
                <a:schemeClr val="dk2"/>
              </a:buClr>
              <a:buSzPts val="1200"/>
              <a:buFont typeface="Raleway"/>
              <a:buChar char="■"/>
            </a:pPr>
            <a:r>
              <a:rPr lang="en" sz="1200">
                <a:solidFill>
                  <a:schemeClr val="dk2"/>
                </a:solidFill>
                <a:latin typeface="Raleway"/>
                <a:ea typeface="Raleway"/>
                <a:cs typeface="Raleway"/>
                <a:sym typeface="Raleway"/>
              </a:rPr>
              <a:t>Reduction of approximately 6.5 FTE from 2022-23 in order to provide additional compensation to LCMSD staff and maintain District’s fiscal solvency and needs</a:t>
            </a:r>
            <a:endParaRPr sz="1200">
              <a:solidFill>
                <a:schemeClr val="dk2"/>
              </a:solidFill>
              <a:latin typeface="Raleway"/>
              <a:ea typeface="Raleway"/>
              <a:cs typeface="Raleway"/>
              <a:sym typeface="Raleway"/>
            </a:endParaRPr>
          </a:p>
          <a:p>
            <a:pPr marL="914400" lvl="1" indent="-304800" algn="l" rtl="0">
              <a:spcBef>
                <a:spcPts val="1000"/>
              </a:spcBef>
              <a:spcAft>
                <a:spcPts val="0"/>
              </a:spcAft>
              <a:buClr>
                <a:schemeClr val="dk2"/>
              </a:buClr>
              <a:buSzPts val="1200"/>
              <a:buFont typeface="Raleway"/>
              <a:buChar char="○"/>
            </a:pPr>
            <a:r>
              <a:rPr lang="en" sz="1200">
                <a:solidFill>
                  <a:schemeClr val="dk2"/>
                </a:solidFill>
                <a:latin typeface="Raleway"/>
                <a:ea typeface="Raleway"/>
                <a:cs typeface="Raleway"/>
                <a:sym typeface="Raleway"/>
              </a:rPr>
              <a:t>Staffing in 2024-25</a:t>
            </a:r>
            <a:endParaRPr sz="1200">
              <a:solidFill>
                <a:schemeClr val="dk2"/>
              </a:solidFill>
              <a:latin typeface="Raleway"/>
              <a:ea typeface="Raleway"/>
              <a:cs typeface="Raleway"/>
              <a:sym typeface="Raleway"/>
            </a:endParaRPr>
          </a:p>
          <a:p>
            <a:pPr marL="1371600" lvl="2" indent="-304800" algn="l" rtl="0">
              <a:spcBef>
                <a:spcPts val="0"/>
              </a:spcBef>
              <a:spcAft>
                <a:spcPts val="0"/>
              </a:spcAft>
              <a:buClr>
                <a:schemeClr val="dk2"/>
              </a:buClr>
              <a:buSzPts val="1200"/>
              <a:buFont typeface="Raleway"/>
              <a:buChar char="■"/>
            </a:pPr>
            <a:r>
              <a:rPr lang="en" sz="1200">
                <a:solidFill>
                  <a:schemeClr val="dk2"/>
                </a:solidFill>
                <a:latin typeface="Raleway"/>
                <a:ea typeface="Raleway"/>
                <a:cs typeface="Raleway"/>
                <a:sym typeface="Raleway"/>
              </a:rPr>
              <a:t>Currently the same as 2023-24 but subject to change based on the District’s fiscal solvency and needs</a:t>
            </a:r>
            <a:endParaRPr sz="1200">
              <a:solidFill>
                <a:schemeClr val="dk2"/>
              </a:solidFill>
              <a:latin typeface="Raleway"/>
              <a:ea typeface="Raleway"/>
              <a:cs typeface="Raleway"/>
              <a:sym typeface="Raleway"/>
            </a:endParaRPr>
          </a:p>
          <a:p>
            <a:pPr marL="0" lvl="0" indent="0" algn="l" rtl="0">
              <a:lnSpc>
                <a:spcPct val="80000"/>
              </a:lnSpc>
              <a:spcBef>
                <a:spcPts val="1200"/>
              </a:spcBef>
              <a:spcAft>
                <a:spcPts val="0"/>
              </a:spcAft>
              <a:buNone/>
            </a:pPr>
            <a:endParaRPr sz="1600">
              <a:solidFill>
                <a:srgbClr val="000000"/>
              </a:solidFill>
              <a:latin typeface="Raleway"/>
              <a:ea typeface="Raleway"/>
              <a:cs typeface="Raleway"/>
              <a:sym typeface="Raleway"/>
            </a:endParaRPr>
          </a:p>
          <a:p>
            <a:pPr marL="457200" lvl="0" indent="0" algn="l" rtl="0">
              <a:lnSpc>
                <a:spcPct val="150000"/>
              </a:lnSpc>
              <a:spcBef>
                <a:spcPts val="400"/>
              </a:spcBef>
              <a:spcAft>
                <a:spcPts val="0"/>
              </a:spcAft>
              <a:buNone/>
            </a:pPr>
            <a:endParaRPr>
              <a:solidFill>
                <a:srgbClr val="000000"/>
              </a:solidFill>
              <a:latin typeface="Raleway"/>
              <a:ea typeface="Raleway"/>
              <a:cs typeface="Raleway"/>
              <a:sym typeface="Raleway"/>
            </a:endParaRPr>
          </a:p>
          <a:p>
            <a:pPr marL="0" lvl="0" indent="0" algn="l" rtl="0">
              <a:lnSpc>
                <a:spcPct val="150000"/>
              </a:lnSpc>
              <a:spcBef>
                <a:spcPts val="400"/>
              </a:spcBef>
              <a:spcAft>
                <a:spcPts val="0"/>
              </a:spcAft>
              <a:buNone/>
            </a:pPr>
            <a:endParaRPr sz="1600">
              <a:solidFill>
                <a:schemeClr val="dk2"/>
              </a:solidFill>
              <a:latin typeface="Raleway"/>
              <a:ea typeface="Raleway"/>
              <a:cs typeface="Raleway"/>
              <a:sym typeface="Raleway"/>
            </a:endParaRPr>
          </a:p>
          <a:p>
            <a:pPr marL="0" lvl="0" indent="0" algn="l" rtl="0">
              <a:lnSpc>
                <a:spcPct val="150000"/>
              </a:lnSpc>
              <a:spcBef>
                <a:spcPts val="0"/>
              </a:spcBef>
              <a:spcAft>
                <a:spcPts val="0"/>
              </a:spcAft>
              <a:buNone/>
            </a:pPr>
            <a:endParaRPr sz="1400">
              <a:solidFill>
                <a:schemeClr val="dk2"/>
              </a:solidFill>
              <a:latin typeface="Raleway"/>
              <a:ea typeface="Raleway"/>
              <a:cs typeface="Raleway"/>
              <a:sym typeface="Raleway"/>
            </a:endParaRPr>
          </a:p>
          <a:p>
            <a:pPr marL="0" lvl="0" indent="0" algn="l" rtl="0">
              <a:spcBef>
                <a:spcPts val="0"/>
              </a:spcBef>
              <a:spcAft>
                <a:spcPts val="1600"/>
              </a:spcAft>
              <a:buNone/>
            </a:pPr>
            <a:endParaRPr/>
          </a:p>
        </p:txBody>
      </p:sp>
      <p:sp>
        <p:nvSpPr>
          <p:cNvPr id="190" name="Google Shape;190;p3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191" name="Google Shape;191;p31"/>
          <p:cNvPicPr preferRelativeResize="0"/>
          <p:nvPr/>
        </p:nvPicPr>
        <p:blipFill>
          <a:blip r:embed="rId3">
            <a:alphaModFix/>
          </a:blip>
          <a:stretch>
            <a:fillRect/>
          </a:stretch>
        </p:blipFill>
        <p:spPr>
          <a:xfrm>
            <a:off x="8290100" y="4230925"/>
            <a:ext cx="670999" cy="671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311700" y="187025"/>
            <a:ext cx="8735100" cy="101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rPr>
              <a:t>Assumptions in 2022-23 Multi-Year Projections (Expenditures)</a:t>
            </a:r>
            <a:endParaRPr>
              <a:highlight>
                <a:srgbClr val="FFFFFF"/>
              </a:highlight>
            </a:endParaRPr>
          </a:p>
        </p:txBody>
      </p:sp>
      <p:sp>
        <p:nvSpPr>
          <p:cNvPr id="197" name="Google Shape;197;p32"/>
          <p:cNvSpPr txBox="1">
            <a:spLocks noGrp="1"/>
          </p:cNvSpPr>
          <p:nvPr>
            <p:ph type="body" idx="1"/>
          </p:nvPr>
        </p:nvSpPr>
        <p:spPr>
          <a:xfrm>
            <a:off x="386775" y="1206125"/>
            <a:ext cx="7937700" cy="3696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STRS and PERS Rates: Based on the current enacted legislation and budget adoption</a:t>
            </a:r>
            <a:endParaRPr sz="1600">
              <a:solidFill>
                <a:schemeClr val="dk2"/>
              </a:solidFill>
              <a:latin typeface="Raleway"/>
              <a:ea typeface="Raleway"/>
              <a:cs typeface="Raleway"/>
              <a:sym typeface="Raleway"/>
            </a:endParaRPr>
          </a:p>
          <a:p>
            <a:pPr marL="914400" lvl="1"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STRS: 19.1% in 2022-23, 19.1% in 2023-24, 19.1% 2024-25</a:t>
            </a:r>
            <a:endParaRPr sz="1600">
              <a:solidFill>
                <a:schemeClr val="dk2"/>
              </a:solidFill>
              <a:latin typeface="Raleway"/>
              <a:ea typeface="Raleway"/>
              <a:cs typeface="Raleway"/>
              <a:sym typeface="Raleway"/>
            </a:endParaRPr>
          </a:p>
          <a:p>
            <a:pPr marL="914400" lvl="1"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PERS: 25.37% in 2022-23, 27.0% in 2023-24, 28.1% 2024-25</a:t>
            </a:r>
            <a:endParaRPr sz="1600">
              <a:solidFill>
                <a:schemeClr val="dk2"/>
              </a:solidFill>
              <a:latin typeface="Raleway"/>
              <a:ea typeface="Raleway"/>
              <a:cs typeface="Raleway"/>
              <a:sym typeface="Raleway"/>
            </a:endParaRPr>
          </a:p>
          <a:p>
            <a:pPr marL="914400" lvl="0" indent="0" algn="l" rtl="0">
              <a:spcBef>
                <a:spcPts val="0"/>
              </a:spcBef>
              <a:spcAft>
                <a:spcPts val="0"/>
              </a:spcAft>
              <a:buNone/>
            </a:pPr>
            <a:endParaRPr sz="1600">
              <a:solidFill>
                <a:schemeClr val="dk2"/>
              </a:solidFill>
              <a:latin typeface="Raleway"/>
              <a:ea typeface="Raleway"/>
              <a:cs typeface="Raleway"/>
              <a:sym typeface="Raleway"/>
            </a:endParaRPr>
          </a:p>
          <a:p>
            <a:pPr marL="457200" lvl="0" indent="-330200" algn="l" rtl="0">
              <a:lnSpc>
                <a:spcPct val="150000"/>
              </a:lnSpc>
              <a:spcBef>
                <a:spcPts val="40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Operational expenditures based on the current rates, contracts, agreements, MOU’s, etc.</a:t>
            </a:r>
            <a:endParaRPr sz="1600">
              <a:solidFill>
                <a:schemeClr val="dk2"/>
              </a:solidFill>
              <a:latin typeface="Raleway"/>
              <a:ea typeface="Raleway"/>
              <a:cs typeface="Raleway"/>
              <a:sym typeface="Raleway"/>
            </a:endParaRPr>
          </a:p>
          <a:p>
            <a:pPr marL="914400" lvl="1" indent="-330200" algn="l" rtl="0">
              <a:lnSpc>
                <a:spcPct val="150000"/>
              </a:lnSpc>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One-time funding expenditures incorporated for 2022-23 through 2024-25</a:t>
            </a:r>
            <a:endParaRPr sz="1600">
              <a:solidFill>
                <a:schemeClr val="dk2"/>
              </a:solidFill>
              <a:latin typeface="Raleway"/>
              <a:ea typeface="Raleway"/>
              <a:cs typeface="Raleway"/>
              <a:sym typeface="Raleway"/>
            </a:endParaRPr>
          </a:p>
          <a:p>
            <a:pPr marL="0" lvl="0" indent="0" algn="l" rtl="0">
              <a:lnSpc>
                <a:spcPct val="150000"/>
              </a:lnSpc>
              <a:spcBef>
                <a:spcPts val="400"/>
              </a:spcBef>
              <a:spcAft>
                <a:spcPts val="0"/>
              </a:spcAft>
              <a:buNone/>
            </a:pPr>
            <a:endParaRPr sz="1600">
              <a:solidFill>
                <a:schemeClr val="dk2"/>
              </a:solidFill>
              <a:latin typeface="Raleway"/>
              <a:ea typeface="Raleway"/>
              <a:cs typeface="Raleway"/>
              <a:sym typeface="Raleway"/>
            </a:endParaRPr>
          </a:p>
          <a:p>
            <a:pPr marL="0" lvl="0" indent="0" algn="l" rtl="0">
              <a:lnSpc>
                <a:spcPct val="150000"/>
              </a:lnSpc>
              <a:spcBef>
                <a:spcPts val="400"/>
              </a:spcBef>
              <a:spcAft>
                <a:spcPts val="0"/>
              </a:spcAft>
              <a:buNone/>
            </a:pPr>
            <a:endParaRPr sz="1600">
              <a:solidFill>
                <a:schemeClr val="dk2"/>
              </a:solidFill>
              <a:latin typeface="Raleway"/>
              <a:ea typeface="Raleway"/>
              <a:cs typeface="Raleway"/>
              <a:sym typeface="Raleway"/>
            </a:endParaRPr>
          </a:p>
          <a:p>
            <a:pPr marL="0" lvl="0" indent="0" algn="l" rtl="0">
              <a:lnSpc>
                <a:spcPct val="150000"/>
              </a:lnSpc>
              <a:spcBef>
                <a:spcPts val="0"/>
              </a:spcBef>
              <a:spcAft>
                <a:spcPts val="0"/>
              </a:spcAft>
              <a:buNone/>
            </a:pPr>
            <a:endParaRPr sz="1400">
              <a:solidFill>
                <a:schemeClr val="dk2"/>
              </a:solidFill>
              <a:latin typeface="Raleway"/>
              <a:ea typeface="Raleway"/>
              <a:cs typeface="Raleway"/>
              <a:sym typeface="Raleway"/>
            </a:endParaRPr>
          </a:p>
          <a:p>
            <a:pPr marL="0" lvl="0" indent="0" algn="l" rtl="0">
              <a:spcBef>
                <a:spcPts val="0"/>
              </a:spcBef>
              <a:spcAft>
                <a:spcPts val="1600"/>
              </a:spcAft>
              <a:buNone/>
            </a:pPr>
            <a:endParaRPr/>
          </a:p>
        </p:txBody>
      </p:sp>
      <p:sp>
        <p:nvSpPr>
          <p:cNvPr id="198" name="Google Shape;198;p3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199" name="Google Shape;199;p32"/>
          <p:cNvPicPr preferRelativeResize="0"/>
          <p:nvPr/>
        </p:nvPicPr>
        <p:blipFill>
          <a:blip r:embed="rId3">
            <a:alphaModFix/>
          </a:blip>
          <a:stretch>
            <a:fillRect/>
          </a:stretch>
        </p:blipFill>
        <p:spPr>
          <a:xfrm>
            <a:off x="8290100" y="4230925"/>
            <a:ext cx="670999" cy="671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aphicFrame>
        <p:nvGraphicFramePr>
          <p:cNvPr id="205" name="Google Shape;205;p33"/>
          <p:cNvGraphicFramePr/>
          <p:nvPr/>
        </p:nvGraphicFramePr>
        <p:xfrm>
          <a:off x="466750" y="710275"/>
          <a:ext cx="8229600" cy="3571595"/>
        </p:xfrm>
        <a:graphic>
          <a:graphicData uri="http://schemas.openxmlformats.org/drawingml/2006/table">
            <a:tbl>
              <a:tblPr>
                <a:noFill/>
                <a:tableStyleId>{C1096878-3065-447E-9658-FEC107987731}</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66925">
                  <a:extLst>
                    <a:ext uri="{9D8B030D-6E8A-4147-A177-3AD203B41FA5}">
                      <a16:colId xmlns:a16="http://schemas.microsoft.com/office/drawing/2014/main" val="20002"/>
                    </a:ext>
                  </a:extLst>
                </a:gridCol>
                <a:gridCol w="2047875">
                  <a:extLst>
                    <a:ext uri="{9D8B030D-6E8A-4147-A177-3AD203B41FA5}">
                      <a16:colId xmlns:a16="http://schemas.microsoft.com/office/drawing/2014/main" val="20003"/>
                    </a:ext>
                  </a:extLst>
                </a:gridCol>
              </a:tblGrid>
              <a:tr h="197775">
                <a:tc gridSpan="4">
                  <a:txBody>
                    <a:bodyPr/>
                    <a:lstStyle/>
                    <a:p>
                      <a:pPr marL="0" lvl="0" indent="0" algn="ctr" rtl="0">
                        <a:spcBef>
                          <a:spcPts val="0"/>
                        </a:spcBef>
                        <a:spcAft>
                          <a:spcPts val="0"/>
                        </a:spcAft>
                        <a:buNone/>
                      </a:pPr>
                      <a:r>
                        <a:rPr lang="en" sz="1100" b="1"/>
                        <a:t>Reductions From the General Fund</a:t>
                      </a:r>
                      <a:endParaRPr sz="1100" b="1"/>
                    </a:p>
                  </a:txBody>
                  <a:tcPr marL="63500" marR="63500" marT="63500" marB="63500">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100" b="1"/>
                        <a:t>Position</a:t>
                      </a:r>
                      <a:endParaRPr sz="1100" b="1"/>
                    </a:p>
                  </a:txBody>
                  <a:tcPr marL="63500" marR="63500" marT="63500" marB="63500">
                    <a:solidFill>
                      <a:srgbClr val="D9D9D9"/>
                    </a:solidFill>
                  </a:tcPr>
                </a:tc>
                <a:tc>
                  <a:txBody>
                    <a:bodyPr/>
                    <a:lstStyle/>
                    <a:p>
                      <a:pPr marL="0" lvl="0" indent="0" algn="ctr" rtl="0">
                        <a:spcBef>
                          <a:spcPts val="0"/>
                        </a:spcBef>
                        <a:spcAft>
                          <a:spcPts val="0"/>
                        </a:spcAft>
                        <a:buNone/>
                      </a:pPr>
                      <a:r>
                        <a:rPr lang="en" sz="1100" b="1"/>
                        <a:t>FTE</a:t>
                      </a:r>
                      <a:endParaRPr sz="1100" b="1"/>
                    </a:p>
                  </a:txBody>
                  <a:tcPr marL="63500" marR="63500" marT="63500" marB="63500">
                    <a:solidFill>
                      <a:srgbClr val="D9D9D9"/>
                    </a:solidFill>
                  </a:tcPr>
                </a:tc>
                <a:tc>
                  <a:txBody>
                    <a:bodyPr/>
                    <a:lstStyle/>
                    <a:p>
                      <a:pPr marL="0" lvl="0" indent="0" algn="ctr" rtl="0">
                        <a:spcBef>
                          <a:spcPts val="0"/>
                        </a:spcBef>
                        <a:spcAft>
                          <a:spcPts val="0"/>
                        </a:spcAft>
                        <a:buNone/>
                      </a:pPr>
                      <a:r>
                        <a:rPr lang="en" sz="1100" b="1"/>
                        <a:t>Cost</a:t>
                      </a:r>
                      <a:endParaRPr sz="1100" b="1"/>
                    </a:p>
                  </a:txBody>
                  <a:tcPr marL="63500" marR="63500" marT="63500" marB="63500">
                    <a:solidFill>
                      <a:srgbClr val="D9D9D9"/>
                    </a:solidFill>
                  </a:tcPr>
                </a:tc>
                <a:tc>
                  <a:txBody>
                    <a:bodyPr/>
                    <a:lstStyle/>
                    <a:p>
                      <a:pPr marL="0" lvl="0" indent="0" algn="ctr" rtl="0">
                        <a:spcBef>
                          <a:spcPts val="0"/>
                        </a:spcBef>
                        <a:spcAft>
                          <a:spcPts val="0"/>
                        </a:spcAft>
                        <a:buNone/>
                      </a:pPr>
                      <a:r>
                        <a:rPr lang="en" sz="1100" b="1"/>
                        <a:t>Notes</a:t>
                      </a:r>
                      <a:endParaRPr sz="1100" b="1"/>
                    </a:p>
                  </a:txBody>
                  <a:tcPr marL="63500" marR="63500" marT="63500" marB="63500">
                    <a:solidFill>
                      <a:srgbClr val="D9D9D9"/>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100"/>
                        <a:t>Literacy Coach</a:t>
                      </a:r>
                      <a:endParaRPr sz="1100"/>
                    </a:p>
                  </a:txBody>
                  <a:tcPr marL="63500" marR="63500" marT="63500" marB="63500"/>
                </a:tc>
                <a:tc>
                  <a:txBody>
                    <a:bodyPr/>
                    <a:lstStyle/>
                    <a:p>
                      <a:pPr marL="0" lvl="0" indent="0" algn="ctr" rtl="0">
                        <a:spcBef>
                          <a:spcPts val="0"/>
                        </a:spcBef>
                        <a:spcAft>
                          <a:spcPts val="0"/>
                        </a:spcAft>
                        <a:buNone/>
                      </a:pPr>
                      <a:r>
                        <a:rPr lang="en" sz="1100"/>
                        <a:t>.6</a:t>
                      </a:r>
                      <a:endParaRPr sz="1100"/>
                    </a:p>
                  </a:txBody>
                  <a:tcPr marL="63500" marR="63500" marT="63500" marB="63500"/>
                </a:tc>
                <a:tc>
                  <a:txBody>
                    <a:bodyPr/>
                    <a:lstStyle/>
                    <a:p>
                      <a:pPr marL="0" lvl="0" indent="0" algn="ctr" rtl="0">
                        <a:spcBef>
                          <a:spcPts val="0"/>
                        </a:spcBef>
                        <a:spcAft>
                          <a:spcPts val="0"/>
                        </a:spcAft>
                        <a:buNone/>
                      </a:pPr>
                      <a:r>
                        <a:rPr lang="en" sz="1100"/>
                        <a:t>$86,720</a:t>
                      </a:r>
                      <a:endParaRPr sz="1100"/>
                    </a:p>
                  </a:txBody>
                  <a:tcPr marL="63500" marR="63500" marT="63500" marB="63500"/>
                </a:tc>
                <a:tc>
                  <a:txBody>
                    <a:bodyPr/>
                    <a:lstStyle/>
                    <a:p>
                      <a:pPr marL="0" lvl="0" indent="0" algn="l" rtl="0">
                        <a:spcBef>
                          <a:spcPts val="0"/>
                        </a:spcBef>
                        <a:spcAft>
                          <a:spcPts val="0"/>
                        </a:spcAft>
                        <a:buNone/>
                      </a:pPr>
                      <a:r>
                        <a:rPr lang="en" sz="1100"/>
                        <a:t>.1 reduced</a:t>
                      </a:r>
                      <a:endParaRPr sz="1100"/>
                    </a:p>
                    <a:p>
                      <a:pPr marL="0" lvl="0" indent="0" algn="l" rtl="0">
                        <a:spcBef>
                          <a:spcPts val="0"/>
                        </a:spcBef>
                        <a:spcAft>
                          <a:spcPts val="0"/>
                        </a:spcAft>
                        <a:buNone/>
                      </a:pPr>
                      <a:r>
                        <a:rPr lang="en" sz="1100"/>
                        <a:t>.5 shifted to restricted PD funding</a:t>
                      </a:r>
                      <a:endParaRPr sz="11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100"/>
                        <a:t>Elementary Math Intervention and Coaching</a:t>
                      </a:r>
                      <a:endParaRPr sz="1100"/>
                    </a:p>
                  </a:txBody>
                  <a:tcPr marL="63500" marR="63500" marT="63500" marB="63500"/>
                </a:tc>
                <a:tc>
                  <a:txBody>
                    <a:bodyPr/>
                    <a:lstStyle/>
                    <a:p>
                      <a:pPr marL="0" lvl="0" indent="0" algn="ctr" rtl="0">
                        <a:spcBef>
                          <a:spcPts val="0"/>
                        </a:spcBef>
                        <a:spcAft>
                          <a:spcPts val="0"/>
                        </a:spcAft>
                        <a:buNone/>
                      </a:pPr>
                      <a:r>
                        <a:rPr lang="en" sz="1100"/>
                        <a:t>.7</a:t>
                      </a:r>
                      <a:endParaRPr sz="1100"/>
                    </a:p>
                  </a:txBody>
                  <a:tcPr marL="63500" marR="63500" marT="63500" marB="63500"/>
                </a:tc>
                <a:tc>
                  <a:txBody>
                    <a:bodyPr/>
                    <a:lstStyle/>
                    <a:p>
                      <a:pPr marL="0" lvl="0" indent="0" algn="ctr" rtl="0">
                        <a:spcBef>
                          <a:spcPts val="0"/>
                        </a:spcBef>
                        <a:spcAft>
                          <a:spcPts val="0"/>
                        </a:spcAft>
                        <a:buNone/>
                      </a:pPr>
                      <a:r>
                        <a:rPr lang="en" sz="1100"/>
                        <a:t>$98,074</a:t>
                      </a:r>
                      <a:endParaRPr sz="1100"/>
                    </a:p>
                  </a:txBody>
                  <a:tcPr marL="63500" marR="63500" marT="63500" marB="63500"/>
                </a:tc>
                <a:tc>
                  <a:txBody>
                    <a:bodyPr/>
                    <a:lstStyle/>
                    <a:p>
                      <a:pPr marL="0" lvl="0" indent="0" algn="l" rtl="0">
                        <a:spcBef>
                          <a:spcPts val="0"/>
                        </a:spcBef>
                        <a:spcAft>
                          <a:spcPts val="0"/>
                        </a:spcAft>
                        <a:buNone/>
                      </a:pPr>
                      <a:r>
                        <a:rPr lang="en" sz="1100"/>
                        <a:t>.2 to LAMP</a:t>
                      </a:r>
                      <a:endParaRPr sz="1100"/>
                    </a:p>
                    <a:p>
                      <a:pPr marL="0" lvl="0" indent="0" algn="l" rtl="0">
                        <a:spcBef>
                          <a:spcPts val="0"/>
                        </a:spcBef>
                        <a:spcAft>
                          <a:spcPts val="0"/>
                        </a:spcAft>
                        <a:buNone/>
                      </a:pPr>
                      <a:r>
                        <a:rPr lang="en" sz="1100"/>
                        <a:t>.5 shifted to restricted PD funding</a:t>
                      </a:r>
                      <a:endParaRPr sz="11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100"/>
                        <a:t>Elementary Art</a:t>
                      </a:r>
                      <a:endParaRPr sz="1100"/>
                    </a:p>
                  </a:txBody>
                  <a:tcPr marL="63500" marR="63500" marT="63500" marB="63500"/>
                </a:tc>
                <a:tc>
                  <a:txBody>
                    <a:bodyPr/>
                    <a:lstStyle/>
                    <a:p>
                      <a:pPr marL="0" lvl="0" indent="0" algn="ctr" rtl="0">
                        <a:spcBef>
                          <a:spcPts val="0"/>
                        </a:spcBef>
                        <a:spcAft>
                          <a:spcPts val="0"/>
                        </a:spcAft>
                        <a:buNone/>
                      </a:pPr>
                      <a:r>
                        <a:rPr lang="en" sz="1100"/>
                        <a:t>1.0</a:t>
                      </a:r>
                      <a:endParaRPr sz="1100"/>
                    </a:p>
                  </a:txBody>
                  <a:tcPr marL="63500" marR="63500" marT="63500" marB="63500"/>
                </a:tc>
                <a:tc>
                  <a:txBody>
                    <a:bodyPr/>
                    <a:lstStyle/>
                    <a:p>
                      <a:pPr marL="0" lvl="0" indent="0" algn="ctr" rtl="0">
                        <a:spcBef>
                          <a:spcPts val="0"/>
                        </a:spcBef>
                        <a:spcAft>
                          <a:spcPts val="0"/>
                        </a:spcAft>
                        <a:buNone/>
                      </a:pPr>
                      <a:r>
                        <a:rPr lang="en" sz="1100"/>
                        <a:t>$108,542</a:t>
                      </a:r>
                      <a:endParaRPr sz="1100"/>
                    </a:p>
                  </a:txBody>
                  <a:tcPr marL="63500" marR="63500" marT="63500" marB="63500"/>
                </a:tc>
                <a:tc>
                  <a:txBody>
                    <a:bodyPr/>
                    <a:lstStyle/>
                    <a:p>
                      <a:pPr marL="0" lvl="0" indent="0" algn="l" rtl="0">
                        <a:spcBef>
                          <a:spcPts val="0"/>
                        </a:spcBef>
                        <a:spcAft>
                          <a:spcPts val="0"/>
                        </a:spcAft>
                        <a:buNone/>
                      </a:pPr>
                      <a:r>
                        <a:rPr lang="en" sz="1100"/>
                        <a:t>Shifted to restricted Prop 28 funding</a:t>
                      </a:r>
                      <a:endParaRPr sz="1100"/>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100"/>
                        <a:t>Paraprofessional, Specialized</a:t>
                      </a:r>
                      <a:endParaRPr sz="1100"/>
                    </a:p>
                  </a:txBody>
                  <a:tcPr marL="63500" marR="63500" marT="63500" marB="63500"/>
                </a:tc>
                <a:tc>
                  <a:txBody>
                    <a:bodyPr/>
                    <a:lstStyle/>
                    <a:p>
                      <a:pPr marL="0" lvl="0" indent="0" algn="ctr" rtl="0">
                        <a:spcBef>
                          <a:spcPts val="0"/>
                        </a:spcBef>
                        <a:spcAft>
                          <a:spcPts val="0"/>
                        </a:spcAft>
                        <a:buNone/>
                      </a:pPr>
                      <a:r>
                        <a:rPr lang="en" sz="1100"/>
                        <a:t>1.625</a:t>
                      </a:r>
                      <a:endParaRPr sz="1100"/>
                    </a:p>
                  </a:txBody>
                  <a:tcPr marL="63500" marR="63500" marT="63500" marB="63500"/>
                </a:tc>
                <a:tc>
                  <a:txBody>
                    <a:bodyPr/>
                    <a:lstStyle/>
                    <a:p>
                      <a:pPr marL="0" lvl="0" indent="0" algn="ctr" rtl="0">
                        <a:spcBef>
                          <a:spcPts val="0"/>
                        </a:spcBef>
                        <a:spcAft>
                          <a:spcPts val="0"/>
                        </a:spcAft>
                        <a:buNone/>
                      </a:pPr>
                      <a:r>
                        <a:rPr lang="en" sz="1100"/>
                        <a:t>$133,043</a:t>
                      </a:r>
                      <a:endParaRPr sz="1100"/>
                    </a:p>
                  </a:txBody>
                  <a:tcPr marL="63500" marR="63500" marT="63500" marB="63500"/>
                </a:tc>
                <a:tc>
                  <a:txBody>
                    <a:bodyPr/>
                    <a:lstStyle/>
                    <a:p>
                      <a:pPr marL="0" lvl="0" indent="0" algn="l" rtl="0">
                        <a:spcBef>
                          <a:spcPts val="0"/>
                        </a:spcBef>
                        <a:spcAft>
                          <a:spcPts val="0"/>
                        </a:spcAft>
                        <a:buNone/>
                      </a:pPr>
                      <a:r>
                        <a:rPr lang="en" sz="1100"/>
                        <a:t>Temporary funded positions due to class size and locker room coverage</a:t>
                      </a:r>
                      <a:endParaRPr sz="1100"/>
                    </a:p>
                  </a:txBody>
                  <a:tcPr marL="63500" marR="63500" marT="63500" marB="63500"/>
                </a:tc>
                <a:extLst>
                  <a:ext uri="{0D108BD9-81ED-4DB2-BD59-A6C34878D82A}">
                    <a16:rowId xmlns:a16="http://schemas.microsoft.com/office/drawing/2014/main" val="10005"/>
                  </a:ext>
                </a:extLst>
              </a:tr>
              <a:tr h="630275">
                <a:tc>
                  <a:txBody>
                    <a:bodyPr/>
                    <a:lstStyle/>
                    <a:p>
                      <a:pPr marL="0" lvl="0" indent="0" algn="l" rtl="0">
                        <a:spcBef>
                          <a:spcPts val="0"/>
                        </a:spcBef>
                        <a:spcAft>
                          <a:spcPts val="0"/>
                        </a:spcAft>
                        <a:buNone/>
                      </a:pPr>
                      <a:r>
                        <a:rPr lang="en" sz="1100" b="1"/>
                        <a:t>Subtotal of reductions from the general fund</a:t>
                      </a:r>
                      <a:endParaRPr sz="1100" b="1"/>
                    </a:p>
                  </a:txBody>
                  <a:tcPr marL="63500" marR="63500" marT="63500" marB="63500"/>
                </a:tc>
                <a:tc>
                  <a:txBody>
                    <a:bodyPr/>
                    <a:lstStyle/>
                    <a:p>
                      <a:pPr marL="0" lvl="0" indent="0" algn="ctr" rtl="0">
                        <a:spcBef>
                          <a:spcPts val="0"/>
                        </a:spcBef>
                        <a:spcAft>
                          <a:spcPts val="0"/>
                        </a:spcAft>
                        <a:buNone/>
                      </a:pPr>
                      <a:r>
                        <a:rPr lang="en" sz="1100" b="1"/>
                        <a:t>Certificated: 2.3</a:t>
                      </a:r>
                      <a:endParaRPr sz="1100" b="1"/>
                    </a:p>
                    <a:p>
                      <a:pPr marL="0" lvl="0" indent="0" algn="ctr" rtl="0">
                        <a:spcBef>
                          <a:spcPts val="0"/>
                        </a:spcBef>
                        <a:spcAft>
                          <a:spcPts val="0"/>
                        </a:spcAft>
                        <a:buNone/>
                      </a:pPr>
                      <a:r>
                        <a:rPr lang="en" sz="1100" b="1"/>
                        <a:t> Classified: 1.625</a:t>
                      </a:r>
                      <a:endParaRPr sz="1100" b="1"/>
                    </a:p>
                  </a:txBody>
                  <a:tcPr marL="63500" marR="63500" marT="63500" marB="63500"/>
                </a:tc>
                <a:tc>
                  <a:txBody>
                    <a:bodyPr/>
                    <a:lstStyle/>
                    <a:p>
                      <a:pPr marL="0" lvl="0" indent="0" algn="ctr" rtl="0">
                        <a:spcBef>
                          <a:spcPts val="0"/>
                        </a:spcBef>
                        <a:spcAft>
                          <a:spcPts val="0"/>
                        </a:spcAft>
                        <a:buNone/>
                      </a:pPr>
                      <a:r>
                        <a:rPr lang="en" sz="1100" b="1"/>
                        <a:t>$426,379</a:t>
                      </a:r>
                      <a:endParaRPr sz="1100" b="1"/>
                    </a:p>
                  </a:txBody>
                  <a:tcPr marL="63500" marR="63500" marT="63500" marB="63500"/>
                </a:tc>
                <a:tc>
                  <a:txBody>
                    <a:bodyPr/>
                    <a:lstStyle/>
                    <a:p>
                      <a:pPr marL="0" lvl="0" indent="0" algn="l" rtl="0">
                        <a:spcBef>
                          <a:spcPts val="0"/>
                        </a:spcBef>
                        <a:spcAft>
                          <a:spcPts val="0"/>
                        </a:spcAft>
                        <a:buNone/>
                      </a:pPr>
                      <a:endParaRPr sz="1100" b="1"/>
                    </a:p>
                  </a:txBody>
                  <a:tcPr marL="63500" marR="63500" marT="63500" marB="63500"/>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aphicFrame>
        <p:nvGraphicFramePr>
          <p:cNvPr id="211" name="Google Shape;211;p34"/>
          <p:cNvGraphicFramePr/>
          <p:nvPr/>
        </p:nvGraphicFramePr>
        <p:xfrm>
          <a:off x="457200" y="381000"/>
          <a:ext cx="8040775" cy="4271900"/>
        </p:xfrm>
        <a:graphic>
          <a:graphicData uri="http://schemas.openxmlformats.org/drawingml/2006/table">
            <a:tbl>
              <a:tblPr>
                <a:noFill/>
                <a:tableStyleId>{C1096878-3065-447E-9658-FEC107987731}</a:tableStyleId>
              </a:tblPr>
              <a:tblGrid>
                <a:gridCol w="2676125">
                  <a:extLst>
                    <a:ext uri="{9D8B030D-6E8A-4147-A177-3AD203B41FA5}">
                      <a16:colId xmlns:a16="http://schemas.microsoft.com/office/drawing/2014/main" val="20000"/>
                    </a:ext>
                  </a:extLst>
                </a:gridCol>
                <a:gridCol w="2676125">
                  <a:extLst>
                    <a:ext uri="{9D8B030D-6E8A-4147-A177-3AD203B41FA5}">
                      <a16:colId xmlns:a16="http://schemas.microsoft.com/office/drawing/2014/main" val="20001"/>
                    </a:ext>
                  </a:extLst>
                </a:gridCol>
                <a:gridCol w="2688525">
                  <a:extLst>
                    <a:ext uri="{9D8B030D-6E8A-4147-A177-3AD203B41FA5}">
                      <a16:colId xmlns:a16="http://schemas.microsoft.com/office/drawing/2014/main" val="20002"/>
                    </a:ext>
                  </a:extLst>
                </a:gridCol>
              </a:tblGrid>
              <a:tr h="307500">
                <a:tc gridSpan="3">
                  <a:txBody>
                    <a:bodyPr/>
                    <a:lstStyle/>
                    <a:p>
                      <a:pPr marL="0" lvl="0" indent="0" algn="ctr" rtl="0">
                        <a:spcBef>
                          <a:spcPts val="0"/>
                        </a:spcBef>
                        <a:spcAft>
                          <a:spcPts val="0"/>
                        </a:spcAft>
                        <a:buNone/>
                      </a:pPr>
                      <a:r>
                        <a:rPr lang="en" sz="1100" b="1"/>
                        <a:t>Reductions to Programs</a:t>
                      </a:r>
                      <a:endParaRPr sz="1100" b="1"/>
                    </a:p>
                  </a:txBody>
                  <a:tcPr marL="63500" marR="63500" marT="63500" marB="63500">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2350">
                <a:tc>
                  <a:txBody>
                    <a:bodyPr/>
                    <a:lstStyle/>
                    <a:p>
                      <a:pPr marL="0" lvl="0" indent="0" algn="ctr" rtl="0">
                        <a:spcBef>
                          <a:spcPts val="0"/>
                        </a:spcBef>
                        <a:spcAft>
                          <a:spcPts val="0"/>
                        </a:spcAft>
                        <a:buNone/>
                      </a:pPr>
                      <a:r>
                        <a:rPr lang="en" sz="1100" b="1"/>
                        <a:t>Position</a:t>
                      </a:r>
                      <a:endParaRPr sz="1100" b="1"/>
                    </a:p>
                  </a:txBody>
                  <a:tcPr marL="63500" marR="63500" marT="63500" marB="63500">
                    <a:solidFill>
                      <a:srgbClr val="D9D9D9"/>
                    </a:solidFill>
                  </a:tcPr>
                </a:tc>
                <a:tc>
                  <a:txBody>
                    <a:bodyPr/>
                    <a:lstStyle/>
                    <a:p>
                      <a:pPr marL="0" lvl="0" indent="0" algn="ctr" rtl="0">
                        <a:spcBef>
                          <a:spcPts val="0"/>
                        </a:spcBef>
                        <a:spcAft>
                          <a:spcPts val="0"/>
                        </a:spcAft>
                        <a:buNone/>
                      </a:pPr>
                      <a:r>
                        <a:rPr lang="en" sz="1100" b="1"/>
                        <a:t>FTE</a:t>
                      </a:r>
                      <a:endParaRPr sz="1100" b="1"/>
                    </a:p>
                  </a:txBody>
                  <a:tcPr marL="63500" marR="63500" marT="63500" marB="63500">
                    <a:solidFill>
                      <a:srgbClr val="D9D9D9"/>
                    </a:solidFill>
                  </a:tcPr>
                </a:tc>
                <a:tc>
                  <a:txBody>
                    <a:bodyPr/>
                    <a:lstStyle/>
                    <a:p>
                      <a:pPr marL="0" lvl="0" indent="0" algn="ctr" rtl="0">
                        <a:spcBef>
                          <a:spcPts val="0"/>
                        </a:spcBef>
                        <a:spcAft>
                          <a:spcPts val="0"/>
                        </a:spcAft>
                        <a:buNone/>
                      </a:pPr>
                      <a:r>
                        <a:rPr lang="en" sz="1100" b="1"/>
                        <a:t>Cost</a:t>
                      </a:r>
                      <a:endParaRPr sz="1100" b="1"/>
                    </a:p>
                  </a:txBody>
                  <a:tcPr marL="63500" marR="63500" marT="63500" marB="63500">
                    <a:solidFill>
                      <a:srgbClr val="D9D9D9"/>
                    </a:solidFill>
                  </a:tcPr>
                </a:tc>
                <a:extLst>
                  <a:ext uri="{0D108BD9-81ED-4DB2-BD59-A6C34878D82A}">
                    <a16:rowId xmlns:a16="http://schemas.microsoft.com/office/drawing/2014/main" val="10001"/>
                  </a:ext>
                </a:extLst>
              </a:tr>
              <a:tr h="332350">
                <a:tc>
                  <a:txBody>
                    <a:bodyPr/>
                    <a:lstStyle/>
                    <a:p>
                      <a:pPr marL="0" lvl="0" indent="0" algn="l" rtl="0">
                        <a:spcBef>
                          <a:spcPts val="0"/>
                        </a:spcBef>
                        <a:spcAft>
                          <a:spcPts val="0"/>
                        </a:spcAft>
                        <a:buNone/>
                      </a:pPr>
                      <a:r>
                        <a:rPr lang="en" sz="1100"/>
                        <a:t>Hall Math Intervention</a:t>
                      </a:r>
                      <a:endParaRPr sz="1100"/>
                    </a:p>
                  </a:txBody>
                  <a:tcPr marL="63500" marR="63500" marT="63500" marB="63500"/>
                </a:tc>
                <a:tc>
                  <a:txBody>
                    <a:bodyPr/>
                    <a:lstStyle/>
                    <a:p>
                      <a:pPr marL="0" lvl="0" indent="0" algn="ctr" rtl="0">
                        <a:spcBef>
                          <a:spcPts val="0"/>
                        </a:spcBef>
                        <a:spcAft>
                          <a:spcPts val="0"/>
                        </a:spcAft>
                        <a:buNone/>
                      </a:pPr>
                      <a:r>
                        <a:rPr lang="en" sz="1100"/>
                        <a:t>.2</a:t>
                      </a:r>
                      <a:endParaRPr sz="1100"/>
                    </a:p>
                  </a:txBody>
                  <a:tcPr marL="63500" marR="63500" marT="63500" marB="63500"/>
                </a:tc>
                <a:tc>
                  <a:txBody>
                    <a:bodyPr/>
                    <a:lstStyle/>
                    <a:p>
                      <a:pPr marL="0" lvl="0" indent="0" algn="ctr" rtl="0">
                        <a:spcBef>
                          <a:spcPts val="0"/>
                        </a:spcBef>
                        <a:spcAft>
                          <a:spcPts val="0"/>
                        </a:spcAft>
                        <a:buNone/>
                      </a:pPr>
                      <a:r>
                        <a:rPr lang="en" sz="1100"/>
                        <a:t>$18,121</a:t>
                      </a:r>
                      <a:endParaRPr sz="1100"/>
                    </a:p>
                  </a:txBody>
                  <a:tcPr marL="63500" marR="63500" marT="63500" marB="63500"/>
                </a:tc>
                <a:extLst>
                  <a:ext uri="{0D108BD9-81ED-4DB2-BD59-A6C34878D82A}">
                    <a16:rowId xmlns:a16="http://schemas.microsoft.com/office/drawing/2014/main" val="10002"/>
                  </a:ext>
                </a:extLst>
              </a:tr>
              <a:tr h="332350">
                <a:tc>
                  <a:txBody>
                    <a:bodyPr/>
                    <a:lstStyle/>
                    <a:p>
                      <a:pPr marL="0" lvl="0" indent="0" algn="l" rtl="0">
                        <a:spcBef>
                          <a:spcPts val="0"/>
                        </a:spcBef>
                        <a:spcAft>
                          <a:spcPts val="0"/>
                        </a:spcAft>
                        <a:buNone/>
                      </a:pPr>
                      <a:r>
                        <a:rPr lang="en" sz="1100"/>
                        <a:t>Equity Coach</a:t>
                      </a:r>
                      <a:endParaRPr sz="1100"/>
                    </a:p>
                  </a:txBody>
                  <a:tcPr marL="63500" marR="63500" marT="63500" marB="63500"/>
                </a:tc>
                <a:tc>
                  <a:txBody>
                    <a:bodyPr/>
                    <a:lstStyle/>
                    <a:p>
                      <a:pPr marL="0" lvl="0" indent="0" algn="ctr" rtl="0">
                        <a:spcBef>
                          <a:spcPts val="0"/>
                        </a:spcBef>
                        <a:spcAft>
                          <a:spcPts val="0"/>
                        </a:spcAft>
                        <a:buNone/>
                      </a:pPr>
                      <a:r>
                        <a:rPr lang="en" sz="1100"/>
                        <a:t>.4</a:t>
                      </a:r>
                      <a:endParaRPr sz="1100"/>
                    </a:p>
                  </a:txBody>
                  <a:tcPr marL="63500" marR="63500" marT="63500" marB="63500"/>
                </a:tc>
                <a:tc>
                  <a:txBody>
                    <a:bodyPr/>
                    <a:lstStyle/>
                    <a:p>
                      <a:pPr marL="0" lvl="0" indent="0" algn="ctr" rtl="0">
                        <a:spcBef>
                          <a:spcPts val="0"/>
                        </a:spcBef>
                        <a:spcAft>
                          <a:spcPts val="0"/>
                        </a:spcAft>
                        <a:buNone/>
                      </a:pPr>
                      <a:r>
                        <a:rPr lang="en" sz="1100"/>
                        <a:t>$57,814</a:t>
                      </a:r>
                      <a:endParaRPr sz="1100"/>
                    </a:p>
                  </a:txBody>
                  <a:tcPr marL="63500" marR="63500" marT="63500" marB="63500"/>
                </a:tc>
                <a:extLst>
                  <a:ext uri="{0D108BD9-81ED-4DB2-BD59-A6C34878D82A}">
                    <a16:rowId xmlns:a16="http://schemas.microsoft.com/office/drawing/2014/main" val="10003"/>
                  </a:ext>
                </a:extLst>
              </a:tr>
              <a:tr h="513950">
                <a:tc>
                  <a:txBody>
                    <a:bodyPr/>
                    <a:lstStyle/>
                    <a:p>
                      <a:pPr marL="0" lvl="0" indent="0" algn="l" rtl="0">
                        <a:spcBef>
                          <a:spcPts val="0"/>
                        </a:spcBef>
                        <a:spcAft>
                          <a:spcPts val="0"/>
                        </a:spcAft>
                        <a:buNone/>
                      </a:pPr>
                      <a:r>
                        <a:rPr lang="en" sz="1100"/>
                        <a:t>Elementary Literacy Intervention</a:t>
                      </a:r>
                      <a:endParaRPr sz="1100"/>
                    </a:p>
                  </a:txBody>
                  <a:tcPr marL="63500" marR="63500" marT="63500" marB="63500"/>
                </a:tc>
                <a:tc>
                  <a:txBody>
                    <a:bodyPr/>
                    <a:lstStyle/>
                    <a:p>
                      <a:pPr marL="0" lvl="0" indent="0" algn="ctr" rtl="0">
                        <a:spcBef>
                          <a:spcPts val="0"/>
                        </a:spcBef>
                        <a:spcAft>
                          <a:spcPts val="0"/>
                        </a:spcAft>
                        <a:buNone/>
                      </a:pPr>
                      <a:r>
                        <a:rPr lang="en" sz="1100"/>
                        <a:t>1.0</a:t>
                      </a:r>
                      <a:endParaRPr sz="1100"/>
                    </a:p>
                  </a:txBody>
                  <a:tcPr marL="63500" marR="63500" marT="63500" marB="63500"/>
                </a:tc>
                <a:tc>
                  <a:txBody>
                    <a:bodyPr/>
                    <a:lstStyle/>
                    <a:p>
                      <a:pPr marL="0" lvl="0" indent="0" algn="ctr" rtl="0">
                        <a:spcBef>
                          <a:spcPts val="0"/>
                        </a:spcBef>
                        <a:spcAft>
                          <a:spcPts val="0"/>
                        </a:spcAft>
                        <a:buNone/>
                      </a:pPr>
                      <a:r>
                        <a:rPr lang="en" sz="1100"/>
                        <a:t>$142,532</a:t>
                      </a:r>
                      <a:endParaRPr sz="1100"/>
                    </a:p>
                  </a:txBody>
                  <a:tcPr marL="63500" marR="63500" marT="63500" marB="63500"/>
                </a:tc>
                <a:extLst>
                  <a:ext uri="{0D108BD9-81ED-4DB2-BD59-A6C34878D82A}">
                    <a16:rowId xmlns:a16="http://schemas.microsoft.com/office/drawing/2014/main" val="10004"/>
                  </a:ext>
                </a:extLst>
              </a:tr>
              <a:tr h="332350">
                <a:tc>
                  <a:txBody>
                    <a:bodyPr/>
                    <a:lstStyle/>
                    <a:p>
                      <a:pPr marL="0" lvl="0" indent="0" algn="l" rtl="0">
                        <a:spcBef>
                          <a:spcPts val="0"/>
                        </a:spcBef>
                        <a:spcAft>
                          <a:spcPts val="0"/>
                        </a:spcAft>
                        <a:buNone/>
                      </a:pPr>
                      <a:r>
                        <a:rPr lang="en" sz="1100"/>
                        <a:t>Hall EL Intervention</a:t>
                      </a:r>
                      <a:endParaRPr sz="1100"/>
                    </a:p>
                  </a:txBody>
                  <a:tcPr marL="63500" marR="63500" marT="63500" marB="63500"/>
                </a:tc>
                <a:tc>
                  <a:txBody>
                    <a:bodyPr/>
                    <a:lstStyle/>
                    <a:p>
                      <a:pPr marL="0" lvl="0" indent="0" algn="ctr" rtl="0">
                        <a:spcBef>
                          <a:spcPts val="0"/>
                        </a:spcBef>
                        <a:spcAft>
                          <a:spcPts val="0"/>
                        </a:spcAft>
                        <a:buNone/>
                      </a:pPr>
                      <a:r>
                        <a:rPr lang="en" sz="1100"/>
                        <a:t>.2</a:t>
                      </a:r>
                      <a:endParaRPr sz="1100"/>
                    </a:p>
                  </a:txBody>
                  <a:tcPr marL="63500" marR="63500" marT="63500" marB="63500"/>
                </a:tc>
                <a:tc>
                  <a:txBody>
                    <a:bodyPr/>
                    <a:lstStyle/>
                    <a:p>
                      <a:pPr marL="0" lvl="0" indent="0" algn="ctr" rtl="0">
                        <a:spcBef>
                          <a:spcPts val="0"/>
                        </a:spcBef>
                        <a:spcAft>
                          <a:spcPts val="0"/>
                        </a:spcAft>
                        <a:buNone/>
                      </a:pPr>
                      <a:r>
                        <a:rPr lang="en" sz="1100"/>
                        <a:t>$24,046</a:t>
                      </a:r>
                      <a:endParaRPr sz="1100"/>
                    </a:p>
                  </a:txBody>
                  <a:tcPr marL="63500" marR="63500" marT="63500" marB="63500"/>
                </a:tc>
                <a:extLst>
                  <a:ext uri="{0D108BD9-81ED-4DB2-BD59-A6C34878D82A}">
                    <a16:rowId xmlns:a16="http://schemas.microsoft.com/office/drawing/2014/main" val="10005"/>
                  </a:ext>
                </a:extLst>
              </a:tr>
              <a:tr h="332350">
                <a:tc>
                  <a:txBody>
                    <a:bodyPr/>
                    <a:lstStyle/>
                    <a:p>
                      <a:pPr marL="0" lvl="0" indent="0" algn="l" rtl="0">
                        <a:spcBef>
                          <a:spcPts val="0"/>
                        </a:spcBef>
                        <a:spcAft>
                          <a:spcPts val="0"/>
                        </a:spcAft>
                        <a:buNone/>
                      </a:pPr>
                      <a:r>
                        <a:rPr lang="en" sz="1100"/>
                        <a:t>Hall Math</a:t>
                      </a:r>
                      <a:endParaRPr sz="1100"/>
                    </a:p>
                  </a:txBody>
                  <a:tcPr marL="63500" marR="63500" marT="63500" marB="63500"/>
                </a:tc>
                <a:tc>
                  <a:txBody>
                    <a:bodyPr/>
                    <a:lstStyle/>
                    <a:p>
                      <a:pPr marL="0" lvl="0" indent="0" algn="ctr" rtl="0">
                        <a:spcBef>
                          <a:spcPts val="0"/>
                        </a:spcBef>
                        <a:spcAft>
                          <a:spcPts val="0"/>
                        </a:spcAft>
                        <a:buNone/>
                      </a:pPr>
                      <a:r>
                        <a:rPr lang="en" sz="1100"/>
                        <a:t>.4</a:t>
                      </a:r>
                      <a:endParaRPr sz="1100"/>
                    </a:p>
                  </a:txBody>
                  <a:tcPr marL="63500" marR="63500" marT="63500" marB="63500"/>
                </a:tc>
                <a:tc>
                  <a:txBody>
                    <a:bodyPr/>
                    <a:lstStyle/>
                    <a:p>
                      <a:pPr marL="0" lvl="0" indent="0" algn="ctr" rtl="0">
                        <a:spcBef>
                          <a:spcPts val="0"/>
                        </a:spcBef>
                        <a:spcAft>
                          <a:spcPts val="0"/>
                        </a:spcAft>
                        <a:buNone/>
                      </a:pPr>
                      <a:r>
                        <a:rPr lang="en" sz="1100"/>
                        <a:t>$31,736</a:t>
                      </a:r>
                      <a:endParaRPr sz="1100"/>
                    </a:p>
                  </a:txBody>
                  <a:tcPr marL="63500" marR="63500" marT="63500" marB="63500"/>
                </a:tc>
                <a:extLst>
                  <a:ext uri="{0D108BD9-81ED-4DB2-BD59-A6C34878D82A}">
                    <a16:rowId xmlns:a16="http://schemas.microsoft.com/office/drawing/2014/main" val="10006"/>
                  </a:ext>
                </a:extLst>
              </a:tr>
              <a:tr h="332350">
                <a:tc>
                  <a:txBody>
                    <a:bodyPr/>
                    <a:lstStyle/>
                    <a:p>
                      <a:pPr marL="0" lvl="0" indent="0" algn="l" rtl="0">
                        <a:spcBef>
                          <a:spcPts val="0"/>
                        </a:spcBef>
                        <a:spcAft>
                          <a:spcPts val="0"/>
                        </a:spcAft>
                        <a:buNone/>
                      </a:pPr>
                      <a:r>
                        <a:rPr lang="en" sz="1100"/>
                        <a:t>Hall ELA</a:t>
                      </a:r>
                      <a:endParaRPr sz="1100"/>
                    </a:p>
                  </a:txBody>
                  <a:tcPr marL="63500" marR="63500" marT="63500" marB="63500"/>
                </a:tc>
                <a:tc>
                  <a:txBody>
                    <a:bodyPr/>
                    <a:lstStyle/>
                    <a:p>
                      <a:pPr marL="0" lvl="0" indent="0" algn="ctr" rtl="0">
                        <a:spcBef>
                          <a:spcPts val="0"/>
                        </a:spcBef>
                        <a:spcAft>
                          <a:spcPts val="0"/>
                        </a:spcAft>
                        <a:buNone/>
                      </a:pPr>
                      <a:r>
                        <a:rPr lang="en" sz="1100"/>
                        <a:t>.4</a:t>
                      </a:r>
                      <a:endParaRPr sz="1100"/>
                    </a:p>
                  </a:txBody>
                  <a:tcPr marL="63500" marR="63500" marT="63500" marB="63500"/>
                </a:tc>
                <a:tc>
                  <a:txBody>
                    <a:bodyPr/>
                    <a:lstStyle/>
                    <a:p>
                      <a:pPr marL="0" lvl="0" indent="0" algn="ctr" rtl="0">
                        <a:spcBef>
                          <a:spcPts val="0"/>
                        </a:spcBef>
                        <a:spcAft>
                          <a:spcPts val="0"/>
                        </a:spcAft>
                        <a:buNone/>
                      </a:pPr>
                      <a:r>
                        <a:rPr lang="en" sz="1100"/>
                        <a:t>$53,230</a:t>
                      </a:r>
                      <a:endParaRPr sz="1100"/>
                    </a:p>
                  </a:txBody>
                  <a:tcPr marL="63500" marR="63500" marT="63500" marB="63500"/>
                </a:tc>
                <a:extLst>
                  <a:ext uri="{0D108BD9-81ED-4DB2-BD59-A6C34878D82A}">
                    <a16:rowId xmlns:a16="http://schemas.microsoft.com/office/drawing/2014/main" val="10007"/>
                  </a:ext>
                </a:extLst>
              </a:tr>
              <a:tr h="332350">
                <a:tc>
                  <a:txBody>
                    <a:bodyPr/>
                    <a:lstStyle/>
                    <a:p>
                      <a:pPr marL="0" lvl="0" indent="0" algn="l" rtl="0">
                        <a:spcBef>
                          <a:spcPts val="0"/>
                        </a:spcBef>
                        <a:spcAft>
                          <a:spcPts val="0"/>
                        </a:spcAft>
                        <a:buNone/>
                      </a:pPr>
                      <a:r>
                        <a:rPr lang="en" sz="1100"/>
                        <a:t>Hall Physical Education</a:t>
                      </a:r>
                      <a:endParaRPr sz="1100"/>
                    </a:p>
                  </a:txBody>
                  <a:tcPr marL="63500" marR="63500" marT="63500" marB="63500"/>
                </a:tc>
                <a:tc>
                  <a:txBody>
                    <a:bodyPr/>
                    <a:lstStyle/>
                    <a:p>
                      <a:pPr marL="0" lvl="0" indent="0" algn="ctr" rtl="0">
                        <a:spcBef>
                          <a:spcPts val="0"/>
                        </a:spcBef>
                        <a:spcAft>
                          <a:spcPts val="0"/>
                        </a:spcAft>
                        <a:buNone/>
                      </a:pPr>
                      <a:r>
                        <a:rPr lang="en" sz="1100"/>
                        <a:t>.6</a:t>
                      </a:r>
                      <a:endParaRPr sz="1100"/>
                    </a:p>
                  </a:txBody>
                  <a:tcPr marL="63500" marR="63500" marT="63500" marB="63500"/>
                </a:tc>
                <a:tc>
                  <a:txBody>
                    <a:bodyPr/>
                    <a:lstStyle/>
                    <a:p>
                      <a:pPr marL="0" lvl="0" indent="0" algn="ctr" rtl="0">
                        <a:spcBef>
                          <a:spcPts val="0"/>
                        </a:spcBef>
                        <a:spcAft>
                          <a:spcPts val="0"/>
                        </a:spcAft>
                        <a:buNone/>
                      </a:pPr>
                      <a:r>
                        <a:rPr lang="en" sz="1100"/>
                        <a:t>$86,720</a:t>
                      </a:r>
                      <a:endParaRPr sz="1100"/>
                    </a:p>
                  </a:txBody>
                  <a:tcPr marL="63500" marR="63500" marT="63500" marB="63500"/>
                </a:tc>
                <a:extLst>
                  <a:ext uri="{0D108BD9-81ED-4DB2-BD59-A6C34878D82A}">
                    <a16:rowId xmlns:a16="http://schemas.microsoft.com/office/drawing/2014/main" val="10008"/>
                  </a:ext>
                </a:extLst>
              </a:tr>
              <a:tr h="332350">
                <a:tc>
                  <a:txBody>
                    <a:bodyPr/>
                    <a:lstStyle/>
                    <a:p>
                      <a:pPr marL="0" lvl="0" indent="0" algn="l" rtl="0">
                        <a:spcBef>
                          <a:spcPts val="0"/>
                        </a:spcBef>
                        <a:spcAft>
                          <a:spcPts val="0"/>
                        </a:spcAft>
                        <a:buNone/>
                      </a:pPr>
                      <a:r>
                        <a:rPr lang="en" sz="1100"/>
                        <a:t>Hall Electives</a:t>
                      </a:r>
                      <a:endParaRPr sz="1100"/>
                    </a:p>
                  </a:txBody>
                  <a:tcPr marL="63500" marR="63500" marT="63500" marB="63500"/>
                </a:tc>
                <a:tc>
                  <a:txBody>
                    <a:bodyPr/>
                    <a:lstStyle/>
                    <a:p>
                      <a:pPr marL="0" lvl="0" indent="0" algn="ctr" rtl="0">
                        <a:spcBef>
                          <a:spcPts val="0"/>
                        </a:spcBef>
                        <a:spcAft>
                          <a:spcPts val="0"/>
                        </a:spcAft>
                        <a:buNone/>
                      </a:pPr>
                      <a:r>
                        <a:rPr lang="en" sz="1100"/>
                        <a:t>3.2</a:t>
                      </a:r>
                      <a:endParaRPr sz="1100"/>
                    </a:p>
                  </a:txBody>
                  <a:tcPr marL="63500" marR="63500" marT="63500" marB="63500"/>
                </a:tc>
                <a:tc>
                  <a:txBody>
                    <a:bodyPr/>
                    <a:lstStyle/>
                    <a:p>
                      <a:pPr marL="0" lvl="0" indent="0" algn="ctr" rtl="0">
                        <a:spcBef>
                          <a:spcPts val="0"/>
                        </a:spcBef>
                        <a:spcAft>
                          <a:spcPts val="0"/>
                        </a:spcAft>
                        <a:buNone/>
                      </a:pPr>
                      <a:r>
                        <a:rPr lang="en" sz="1100"/>
                        <a:t>$400,000</a:t>
                      </a:r>
                      <a:endParaRPr sz="1100"/>
                    </a:p>
                  </a:txBody>
                  <a:tcPr marL="63500" marR="63500" marT="63500" marB="63500"/>
                </a:tc>
                <a:extLst>
                  <a:ext uri="{0D108BD9-81ED-4DB2-BD59-A6C34878D82A}">
                    <a16:rowId xmlns:a16="http://schemas.microsoft.com/office/drawing/2014/main" val="10009"/>
                  </a:ext>
                </a:extLst>
              </a:tr>
              <a:tr h="484150">
                <a:tc>
                  <a:txBody>
                    <a:bodyPr/>
                    <a:lstStyle/>
                    <a:p>
                      <a:pPr marL="0" lvl="0" indent="0" algn="l" rtl="0">
                        <a:spcBef>
                          <a:spcPts val="0"/>
                        </a:spcBef>
                        <a:spcAft>
                          <a:spcPts val="0"/>
                        </a:spcAft>
                        <a:buNone/>
                      </a:pPr>
                      <a:r>
                        <a:rPr lang="en" sz="1100" b="1"/>
                        <a:t>Subtotal of Reductions to Programs</a:t>
                      </a:r>
                      <a:endParaRPr sz="1100" b="1"/>
                    </a:p>
                  </a:txBody>
                  <a:tcPr marL="63500" marR="63500" marT="63500" marB="63500"/>
                </a:tc>
                <a:tc>
                  <a:txBody>
                    <a:bodyPr/>
                    <a:lstStyle/>
                    <a:p>
                      <a:pPr marL="0" lvl="0" indent="0" algn="ctr" rtl="0">
                        <a:spcBef>
                          <a:spcPts val="0"/>
                        </a:spcBef>
                        <a:spcAft>
                          <a:spcPts val="0"/>
                        </a:spcAft>
                        <a:buNone/>
                      </a:pPr>
                      <a:r>
                        <a:rPr lang="en" sz="1100" b="1"/>
                        <a:t> Certificated: 6.4</a:t>
                      </a:r>
                      <a:endParaRPr sz="1100" b="1"/>
                    </a:p>
                  </a:txBody>
                  <a:tcPr marL="63500" marR="63500" marT="63500" marB="63500"/>
                </a:tc>
                <a:tc>
                  <a:txBody>
                    <a:bodyPr/>
                    <a:lstStyle/>
                    <a:p>
                      <a:pPr marL="0" lvl="0" indent="0" algn="ctr" rtl="0">
                        <a:spcBef>
                          <a:spcPts val="0"/>
                        </a:spcBef>
                        <a:spcAft>
                          <a:spcPts val="0"/>
                        </a:spcAft>
                        <a:buNone/>
                      </a:pPr>
                      <a:r>
                        <a:rPr lang="en" sz="1100" b="1"/>
                        <a:t>$814,199</a:t>
                      </a:r>
                      <a:endParaRPr sz="1100" b="1"/>
                    </a:p>
                  </a:txBody>
                  <a:tcPr marL="63500" marR="63500" marT="63500" marB="63500"/>
                </a:tc>
                <a:extLst>
                  <a:ext uri="{0D108BD9-81ED-4DB2-BD59-A6C34878D82A}">
                    <a16:rowId xmlns:a16="http://schemas.microsoft.com/office/drawing/2014/main" val="10010"/>
                  </a:ext>
                </a:extLst>
              </a:tr>
              <a:tr h="307500">
                <a:tc>
                  <a:txBody>
                    <a:bodyPr/>
                    <a:lstStyle/>
                    <a:p>
                      <a:pPr marL="0" lvl="0" indent="0" algn="l" rtl="0">
                        <a:spcBef>
                          <a:spcPts val="0"/>
                        </a:spcBef>
                        <a:spcAft>
                          <a:spcPts val="0"/>
                        </a:spcAft>
                        <a:buNone/>
                      </a:pPr>
                      <a:r>
                        <a:rPr lang="en" sz="1100" b="1"/>
                        <a:t>Total</a:t>
                      </a:r>
                      <a:endParaRPr sz="1100" b="1"/>
                    </a:p>
                  </a:txBody>
                  <a:tcPr marL="63500" marR="63500" marT="63500" marB="63500">
                    <a:solidFill>
                      <a:srgbClr val="D9D9D9"/>
                    </a:solidFill>
                  </a:tcPr>
                </a:tc>
                <a:tc>
                  <a:txBody>
                    <a:bodyPr/>
                    <a:lstStyle/>
                    <a:p>
                      <a:pPr marL="0" lvl="0" indent="0" algn="ctr" rtl="0">
                        <a:spcBef>
                          <a:spcPts val="0"/>
                        </a:spcBef>
                        <a:spcAft>
                          <a:spcPts val="0"/>
                        </a:spcAft>
                        <a:buNone/>
                      </a:pPr>
                      <a:r>
                        <a:rPr lang="en" sz="1100" b="1"/>
                        <a:t>10.325</a:t>
                      </a:r>
                      <a:endParaRPr sz="1100" b="1"/>
                    </a:p>
                  </a:txBody>
                  <a:tcPr marL="63500" marR="63500" marT="63500" marB="63500">
                    <a:solidFill>
                      <a:srgbClr val="D9D9D9"/>
                    </a:solidFill>
                  </a:tcPr>
                </a:tc>
                <a:tc>
                  <a:txBody>
                    <a:bodyPr/>
                    <a:lstStyle/>
                    <a:p>
                      <a:pPr marL="0" lvl="0" indent="0" algn="ctr" rtl="0">
                        <a:spcBef>
                          <a:spcPts val="0"/>
                        </a:spcBef>
                        <a:spcAft>
                          <a:spcPts val="0"/>
                        </a:spcAft>
                        <a:buNone/>
                      </a:pPr>
                      <a:r>
                        <a:rPr lang="en" sz="1100" b="1"/>
                        <a:t>$1,240,578</a:t>
                      </a:r>
                      <a:endParaRPr sz="1100" b="1"/>
                    </a:p>
                  </a:txBody>
                  <a:tcPr marL="63500" marR="63500" marT="63500" marB="63500">
                    <a:solidFill>
                      <a:srgbClr val="D9D9D9"/>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17" name="Google Shape;217;p35"/>
          <p:cNvPicPr preferRelativeResize="0"/>
          <p:nvPr/>
        </p:nvPicPr>
        <p:blipFill>
          <a:blip r:embed="rId3">
            <a:alphaModFix/>
          </a:blip>
          <a:stretch>
            <a:fillRect/>
          </a:stretch>
        </p:blipFill>
        <p:spPr>
          <a:xfrm>
            <a:off x="8290100" y="4230925"/>
            <a:ext cx="670999" cy="671475"/>
          </a:xfrm>
          <a:prstGeom prst="rect">
            <a:avLst/>
          </a:prstGeom>
          <a:noFill/>
          <a:ln>
            <a:noFill/>
          </a:ln>
        </p:spPr>
      </p:pic>
      <p:pic>
        <p:nvPicPr>
          <p:cNvPr id="218" name="Google Shape;218;p35"/>
          <p:cNvPicPr preferRelativeResize="0"/>
          <p:nvPr/>
        </p:nvPicPr>
        <p:blipFill>
          <a:blip r:embed="rId4">
            <a:alphaModFix/>
          </a:blip>
          <a:stretch>
            <a:fillRect/>
          </a:stretch>
        </p:blipFill>
        <p:spPr>
          <a:xfrm>
            <a:off x="152400" y="152400"/>
            <a:ext cx="8070700" cy="4831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Strategic Priorities</a:t>
            </a:r>
            <a:endParaRPr/>
          </a:p>
        </p:txBody>
      </p:sp>
      <p:sp>
        <p:nvSpPr>
          <p:cNvPr id="86" name="Google Shape;8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Raleway"/>
              <a:buChar char="○"/>
            </a:pPr>
            <a:r>
              <a:rPr lang="en">
                <a:solidFill>
                  <a:schemeClr val="dk2"/>
                </a:solidFill>
                <a:latin typeface="Raleway"/>
                <a:ea typeface="Raleway"/>
                <a:cs typeface="Raleway"/>
                <a:sym typeface="Raleway"/>
              </a:rPr>
              <a:t>Foster healthy, inclusive, respectful, and safe learning environments.  Promote the social, emotional, and intellectual growth of all community members.</a:t>
            </a:r>
            <a:endParaRPr>
              <a:solidFill>
                <a:schemeClr val="dk2"/>
              </a:solidFill>
              <a:latin typeface="Raleway"/>
              <a:ea typeface="Raleway"/>
              <a:cs typeface="Raleway"/>
              <a:sym typeface="Raleway"/>
            </a:endParaRPr>
          </a:p>
          <a:p>
            <a:pPr marL="457200" lvl="0" indent="-342900" algn="l" rtl="0">
              <a:spcBef>
                <a:spcPts val="0"/>
              </a:spcBef>
              <a:spcAft>
                <a:spcPts val="0"/>
              </a:spcAft>
              <a:buClr>
                <a:schemeClr val="dk2"/>
              </a:buClr>
              <a:buSzPts val="1800"/>
              <a:buFont typeface="Raleway"/>
              <a:buChar char="○"/>
            </a:pPr>
            <a:r>
              <a:rPr lang="en">
                <a:solidFill>
                  <a:schemeClr val="dk2"/>
                </a:solidFill>
                <a:latin typeface="Raleway"/>
                <a:ea typeface="Raleway"/>
                <a:cs typeface="Raleway"/>
                <a:sym typeface="Raleway"/>
              </a:rPr>
              <a:t>Inspire academic growth and civic responsibility through a rigorous, inquiry-based curriculum that is engaging and personalized.</a:t>
            </a:r>
            <a:endParaRPr>
              <a:solidFill>
                <a:schemeClr val="dk2"/>
              </a:solidFill>
              <a:latin typeface="Raleway"/>
              <a:ea typeface="Raleway"/>
              <a:cs typeface="Raleway"/>
              <a:sym typeface="Raleway"/>
            </a:endParaRPr>
          </a:p>
          <a:p>
            <a:pPr marL="457200" lvl="0" indent="-342900" algn="l" rtl="0">
              <a:spcBef>
                <a:spcPts val="0"/>
              </a:spcBef>
              <a:spcAft>
                <a:spcPts val="0"/>
              </a:spcAft>
              <a:buClr>
                <a:schemeClr val="dk2"/>
              </a:buClr>
              <a:buSzPts val="1800"/>
              <a:buFont typeface="Raleway"/>
              <a:buChar char="○"/>
            </a:pPr>
            <a:r>
              <a:rPr lang="en">
                <a:solidFill>
                  <a:schemeClr val="dk2"/>
                </a:solidFill>
                <a:latin typeface="Raleway"/>
                <a:ea typeface="Raleway"/>
                <a:cs typeface="Raleway"/>
                <a:sym typeface="Raleway"/>
              </a:rPr>
              <a:t>Attract, cultivate, and retain innovative, inspirational educators.</a:t>
            </a:r>
            <a:endParaRPr>
              <a:solidFill>
                <a:schemeClr val="dk2"/>
              </a:solidFill>
              <a:latin typeface="Raleway"/>
              <a:ea typeface="Raleway"/>
              <a:cs typeface="Raleway"/>
              <a:sym typeface="Raleway"/>
            </a:endParaRPr>
          </a:p>
          <a:p>
            <a:pPr marL="457200" lvl="0" indent="-342900" algn="l" rtl="0">
              <a:spcBef>
                <a:spcPts val="0"/>
              </a:spcBef>
              <a:spcAft>
                <a:spcPts val="0"/>
              </a:spcAft>
              <a:buClr>
                <a:schemeClr val="dk2"/>
              </a:buClr>
              <a:buSzPts val="1800"/>
              <a:buFont typeface="Raleway"/>
              <a:buChar char="○"/>
            </a:pPr>
            <a:r>
              <a:rPr lang="en" b="1">
                <a:solidFill>
                  <a:schemeClr val="dk2"/>
                </a:solidFill>
                <a:latin typeface="Raleway"/>
                <a:ea typeface="Raleway"/>
                <a:cs typeface="Raleway"/>
                <a:sym typeface="Raleway"/>
              </a:rPr>
              <a:t>Sustain the fiscal integrity and stability of the district.</a:t>
            </a:r>
            <a:endParaRPr b="1">
              <a:solidFill>
                <a:schemeClr val="dk2"/>
              </a:solidFill>
              <a:latin typeface="Raleway"/>
              <a:ea typeface="Raleway"/>
              <a:cs typeface="Raleway"/>
              <a:sym typeface="Raleway"/>
            </a:endParaRPr>
          </a:p>
          <a:p>
            <a:pPr marL="457200" lvl="0" indent="-342900" algn="l" rtl="0">
              <a:spcBef>
                <a:spcPts val="0"/>
              </a:spcBef>
              <a:spcAft>
                <a:spcPts val="0"/>
              </a:spcAft>
              <a:buClr>
                <a:schemeClr val="dk2"/>
              </a:buClr>
              <a:buSzPts val="1800"/>
              <a:buFont typeface="Raleway"/>
              <a:buChar char="○"/>
            </a:pPr>
            <a:r>
              <a:rPr lang="en">
                <a:solidFill>
                  <a:schemeClr val="dk2"/>
                </a:solidFill>
                <a:latin typeface="Raleway"/>
                <a:ea typeface="Raleway"/>
                <a:cs typeface="Raleway"/>
                <a:sym typeface="Raleway"/>
              </a:rPr>
              <a:t>Facilitate collaborative partnerships between students, families, schools, and community.</a:t>
            </a:r>
            <a:endParaRPr>
              <a:solidFill>
                <a:schemeClr val="dk2"/>
              </a:solidFill>
              <a:latin typeface="Raleway"/>
              <a:ea typeface="Raleway"/>
              <a:cs typeface="Raleway"/>
              <a:sym typeface="Raleway"/>
            </a:endParaRPr>
          </a:p>
        </p:txBody>
      </p:sp>
      <p:sp>
        <p:nvSpPr>
          <p:cNvPr id="87" name="Google Shape;87;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88" name="Google Shape;88;p18"/>
          <p:cNvPicPr preferRelativeResize="0"/>
          <p:nvPr/>
        </p:nvPicPr>
        <p:blipFill>
          <a:blip r:embed="rId3">
            <a:alphaModFix/>
          </a:blip>
          <a:stretch>
            <a:fillRect/>
          </a:stretch>
        </p:blipFill>
        <p:spPr>
          <a:xfrm>
            <a:off x="8290100" y="4230925"/>
            <a:ext cx="670999" cy="671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a:t>
            </a:r>
            <a:endParaRPr/>
          </a:p>
        </p:txBody>
      </p:sp>
      <p:sp>
        <p:nvSpPr>
          <p:cNvPr id="224" name="Google Shape;224;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Revenues and enrollment</a:t>
            </a:r>
            <a:endParaRPr sz="1600">
              <a:solidFill>
                <a:schemeClr val="dk2"/>
              </a:solidFill>
              <a:latin typeface="Raleway"/>
              <a:ea typeface="Raleway"/>
              <a:cs typeface="Raleway"/>
              <a:sym typeface="Raleway"/>
            </a:endParaRPr>
          </a:p>
          <a:p>
            <a:pPr marL="914400" lvl="1"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Property tax rate trends still unknown due to the current state of the world/national economy</a:t>
            </a:r>
            <a:endParaRPr sz="1600">
              <a:solidFill>
                <a:schemeClr val="dk2"/>
              </a:solidFill>
              <a:latin typeface="Raleway"/>
              <a:ea typeface="Raleway"/>
              <a:cs typeface="Raleway"/>
              <a:sym typeface="Raleway"/>
            </a:endParaRPr>
          </a:p>
          <a:p>
            <a:pPr marL="914400" lvl="1"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Significant enrollment decline since COVID-19</a:t>
            </a:r>
            <a:endParaRPr sz="1600">
              <a:solidFill>
                <a:schemeClr val="dk2"/>
              </a:solidFill>
              <a:latin typeface="Raleway"/>
              <a:ea typeface="Raleway"/>
              <a:cs typeface="Raleway"/>
              <a:sym typeface="Raleway"/>
            </a:endParaRPr>
          </a:p>
          <a:p>
            <a:pPr marL="457200" lvl="0"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Special Education costs continue to increase</a:t>
            </a:r>
            <a:endParaRPr sz="1600">
              <a:solidFill>
                <a:schemeClr val="dk2"/>
              </a:solidFill>
              <a:latin typeface="Raleway"/>
              <a:ea typeface="Raleway"/>
              <a:cs typeface="Raleway"/>
              <a:sym typeface="Raleway"/>
            </a:endParaRPr>
          </a:p>
          <a:p>
            <a:pPr marL="457200" lvl="0"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Multi-Year Projection: develop financial projections and contingency plans accordingly to meet the state/federal/local requirements</a:t>
            </a:r>
            <a:endParaRPr sz="1600">
              <a:solidFill>
                <a:schemeClr val="dk2"/>
              </a:solidFill>
              <a:latin typeface="Raleway"/>
              <a:ea typeface="Raleway"/>
              <a:cs typeface="Raleway"/>
              <a:sym typeface="Raleway"/>
            </a:endParaRPr>
          </a:p>
          <a:p>
            <a:pPr marL="457200" lvl="0"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Increase in employer contributions toward STRS &amp; PERS</a:t>
            </a:r>
            <a:endParaRPr sz="1600">
              <a:solidFill>
                <a:schemeClr val="dk2"/>
              </a:solidFill>
              <a:latin typeface="Raleway"/>
              <a:ea typeface="Raleway"/>
              <a:cs typeface="Raleway"/>
              <a:sym typeface="Raleway"/>
            </a:endParaRPr>
          </a:p>
          <a:p>
            <a:pPr marL="457200" lvl="0"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Reserve level: districts are advised to maintain reserves much greater than the State-required minimum</a:t>
            </a:r>
            <a:endParaRPr sz="1600">
              <a:solidFill>
                <a:schemeClr val="dk2"/>
              </a:solidFill>
              <a:latin typeface="Raleway"/>
              <a:ea typeface="Raleway"/>
              <a:cs typeface="Raleway"/>
              <a:sym typeface="Raleway"/>
            </a:endParaRPr>
          </a:p>
          <a:p>
            <a:pPr marL="457200" lvl="0" indent="-330200" algn="l" rtl="0">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Competitive local salaries and benefits</a:t>
            </a:r>
            <a:endParaRPr sz="1600">
              <a:solidFill>
                <a:srgbClr val="000000"/>
              </a:solidFill>
              <a:latin typeface="Raleway"/>
              <a:ea typeface="Raleway"/>
              <a:cs typeface="Raleway"/>
              <a:sym typeface="Raleway"/>
            </a:endParaRPr>
          </a:p>
          <a:p>
            <a:pPr marL="0" lvl="0" indent="0" algn="l" rtl="0">
              <a:spcBef>
                <a:spcPts val="0"/>
              </a:spcBef>
              <a:spcAft>
                <a:spcPts val="1600"/>
              </a:spcAft>
              <a:buNone/>
            </a:pPr>
            <a:endParaRPr/>
          </a:p>
        </p:txBody>
      </p:sp>
      <p:sp>
        <p:nvSpPr>
          <p:cNvPr id="225" name="Google Shape;225;p3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26" name="Google Shape;226;p36"/>
          <p:cNvPicPr preferRelativeResize="0"/>
          <p:nvPr/>
        </p:nvPicPr>
        <p:blipFill>
          <a:blip r:embed="rId3">
            <a:alphaModFix/>
          </a:blip>
          <a:stretch>
            <a:fillRect/>
          </a:stretch>
        </p:blipFill>
        <p:spPr>
          <a:xfrm>
            <a:off x="8290100" y="4230925"/>
            <a:ext cx="670999" cy="671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Celebrations</a:t>
            </a:r>
            <a:endParaRPr/>
          </a:p>
        </p:txBody>
      </p:sp>
      <p:sp>
        <p:nvSpPr>
          <p:cNvPr id="232" name="Google Shape;232;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Raleway"/>
              <a:buChar char="●"/>
            </a:pPr>
            <a:r>
              <a:rPr lang="en">
                <a:solidFill>
                  <a:schemeClr val="dk2"/>
                </a:solidFill>
                <a:latin typeface="Raleway"/>
                <a:ea typeface="Raleway"/>
                <a:cs typeface="Raleway"/>
                <a:sym typeface="Raleway"/>
              </a:rPr>
              <a:t>Parcel tax</a:t>
            </a:r>
            <a:endParaRPr>
              <a:solidFill>
                <a:schemeClr val="dk2"/>
              </a:solidFill>
              <a:latin typeface="Raleway"/>
              <a:ea typeface="Raleway"/>
              <a:cs typeface="Raleway"/>
              <a:sym typeface="Raleway"/>
            </a:endParaRPr>
          </a:p>
          <a:p>
            <a:pPr marL="457200" lvl="0" indent="-342900" algn="l" rtl="0">
              <a:spcBef>
                <a:spcPts val="0"/>
              </a:spcBef>
              <a:spcAft>
                <a:spcPts val="0"/>
              </a:spcAft>
              <a:buClr>
                <a:schemeClr val="dk2"/>
              </a:buClr>
              <a:buSzPts val="1800"/>
              <a:buFont typeface="Raleway"/>
              <a:buChar char="●"/>
            </a:pPr>
            <a:r>
              <a:rPr lang="en">
                <a:solidFill>
                  <a:schemeClr val="dk2"/>
                </a:solidFill>
                <a:latin typeface="Raleway"/>
                <a:ea typeface="Raleway"/>
                <a:cs typeface="Raleway"/>
                <a:sym typeface="Raleway"/>
              </a:rPr>
              <a:t>SPARK Foundation</a:t>
            </a:r>
            <a:endParaRPr>
              <a:solidFill>
                <a:schemeClr val="dk2"/>
              </a:solidFill>
              <a:latin typeface="Raleway"/>
              <a:ea typeface="Raleway"/>
              <a:cs typeface="Raleway"/>
              <a:sym typeface="Raleway"/>
            </a:endParaRPr>
          </a:p>
          <a:p>
            <a:pPr marL="457200" lvl="0" indent="-342900" algn="l" rtl="0">
              <a:spcBef>
                <a:spcPts val="0"/>
              </a:spcBef>
              <a:spcAft>
                <a:spcPts val="0"/>
              </a:spcAft>
              <a:buClr>
                <a:schemeClr val="dk2"/>
              </a:buClr>
              <a:buSzPts val="1800"/>
              <a:buFont typeface="Raleway"/>
              <a:buChar char="●"/>
            </a:pPr>
            <a:r>
              <a:rPr lang="en">
                <a:solidFill>
                  <a:schemeClr val="dk2"/>
                </a:solidFill>
                <a:latin typeface="Raleway"/>
                <a:ea typeface="Raleway"/>
                <a:cs typeface="Raleway"/>
                <a:sym typeface="Raleway"/>
              </a:rPr>
              <a:t>PTA/PTO</a:t>
            </a:r>
            <a:endParaRPr>
              <a:solidFill>
                <a:schemeClr val="dk2"/>
              </a:solidFill>
              <a:latin typeface="Raleway"/>
              <a:ea typeface="Raleway"/>
              <a:cs typeface="Raleway"/>
              <a:sym typeface="Raleway"/>
            </a:endParaRPr>
          </a:p>
          <a:p>
            <a:pPr marL="457200" lvl="0" indent="-342900" algn="l" rtl="0">
              <a:spcBef>
                <a:spcPts val="0"/>
              </a:spcBef>
              <a:spcAft>
                <a:spcPts val="0"/>
              </a:spcAft>
              <a:buClr>
                <a:schemeClr val="dk2"/>
              </a:buClr>
              <a:buSzPts val="1800"/>
              <a:buFont typeface="Raleway"/>
              <a:buChar char="●"/>
            </a:pPr>
            <a:r>
              <a:rPr lang="en">
                <a:solidFill>
                  <a:schemeClr val="dk2"/>
                </a:solidFill>
                <a:latin typeface="Raleway"/>
                <a:ea typeface="Raleway"/>
                <a:cs typeface="Raleway"/>
                <a:sym typeface="Raleway"/>
              </a:rPr>
              <a:t>LCAP focus on equity, achievement, and wellness</a:t>
            </a:r>
            <a:endParaRPr>
              <a:solidFill>
                <a:schemeClr val="dk2"/>
              </a:solidFill>
              <a:latin typeface="Raleway"/>
              <a:ea typeface="Raleway"/>
              <a:cs typeface="Raleway"/>
              <a:sym typeface="Raleway"/>
            </a:endParaRPr>
          </a:p>
          <a:p>
            <a:pPr marL="457200" lvl="0" indent="-342900" algn="l" rtl="0">
              <a:spcBef>
                <a:spcPts val="0"/>
              </a:spcBef>
              <a:spcAft>
                <a:spcPts val="0"/>
              </a:spcAft>
              <a:buClr>
                <a:schemeClr val="dk2"/>
              </a:buClr>
              <a:buSzPts val="1800"/>
              <a:buFont typeface="Raleway"/>
              <a:buChar char="●"/>
            </a:pPr>
            <a:r>
              <a:rPr lang="en">
                <a:solidFill>
                  <a:schemeClr val="dk2"/>
                </a:solidFill>
                <a:latin typeface="Raleway"/>
                <a:ea typeface="Raleway"/>
                <a:cs typeface="Raleway"/>
                <a:sym typeface="Raleway"/>
              </a:rPr>
              <a:t>Programs far beyond state requirements</a:t>
            </a:r>
            <a:endParaRPr>
              <a:solidFill>
                <a:schemeClr val="dk2"/>
              </a:solidFill>
              <a:latin typeface="Raleway"/>
              <a:ea typeface="Raleway"/>
              <a:cs typeface="Raleway"/>
              <a:sym typeface="Raleway"/>
            </a:endParaRPr>
          </a:p>
          <a:p>
            <a:pPr marL="457200" lvl="0" indent="-342900" algn="l" rtl="0">
              <a:spcBef>
                <a:spcPts val="0"/>
              </a:spcBef>
              <a:spcAft>
                <a:spcPts val="0"/>
              </a:spcAft>
              <a:buClr>
                <a:schemeClr val="dk2"/>
              </a:buClr>
              <a:buSzPts val="1800"/>
              <a:buFont typeface="Raleway"/>
              <a:buChar char="●"/>
            </a:pPr>
            <a:r>
              <a:rPr lang="en">
                <a:solidFill>
                  <a:schemeClr val="dk2"/>
                </a:solidFill>
                <a:latin typeface="Raleway"/>
                <a:ea typeface="Raleway"/>
                <a:cs typeface="Raleway"/>
                <a:sym typeface="Raleway"/>
              </a:rPr>
              <a:t>New and modernized facilities</a:t>
            </a:r>
            <a:endParaRPr>
              <a:solidFill>
                <a:schemeClr val="dk2"/>
              </a:solidFill>
              <a:latin typeface="Raleway"/>
              <a:ea typeface="Raleway"/>
              <a:cs typeface="Raleway"/>
              <a:sym typeface="Raleway"/>
            </a:endParaRPr>
          </a:p>
          <a:p>
            <a:pPr marL="0" lvl="0" indent="0" algn="l" rtl="0">
              <a:spcBef>
                <a:spcPts val="0"/>
              </a:spcBef>
              <a:spcAft>
                <a:spcPts val="1600"/>
              </a:spcAft>
              <a:buNone/>
            </a:pPr>
            <a:endParaRPr/>
          </a:p>
        </p:txBody>
      </p:sp>
      <p:sp>
        <p:nvSpPr>
          <p:cNvPr id="233" name="Google Shape;233;p3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34" name="Google Shape;234;p37"/>
          <p:cNvPicPr preferRelativeResize="0"/>
          <p:nvPr/>
        </p:nvPicPr>
        <p:blipFill>
          <a:blip r:embed="rId3">
            <a:alphaModFix/>
          </a:blip>
          <a:stretch>
            <a:fillRect/>
          </a:stretch>
        </p:blipFill>
        <p:spPr>
          <a:xfrm>
            <a:off x="8290100" y="4230925"/>
            <a:ext cx="670999" cy="671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480150" y="720375"/>
            <a:ext cx="8183700" cy="78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Larkspur-Corte Madera School District</a:t>
            </a:r>
            <a:endParaRPr sz="3000"/>
          </a:p>
        </p:txBody>
      </p:sp>
      <p:sp>
        <p:nvSpPr>
          <p:cNvPr id="240" name="Google Shape;240;p38"/>
          <p:cNvSpPr txBox="1">
            <a:spLocks noGrp="1"/>
          </p:cNvSpPr>
          <p:nvPr>
            <p:ph type="subTitle" idx="4294967295"/>
          </p:nvPr>
        </p:nvSpPr>
        <p:spPr>
          <a:xfrm>
            <a:off x="546400" y="1668925"/>
            <a:ext cx="8183700" cy="86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00"/>
                </a:solidFill>
                <a:latin typeface="Raleway"/>
                <a:ea typeface="Raleway"/>
                <a:cs typeface="Raleway"/>
                <a:sym typeface="Raleway"/>
              </a:rPr>
              <a:t>Second Interim 2022-23</a:t>
            </a:r>
            <a:endParaRPr b="1">
              <a:solidFill>
                <a:srgbClr val="000000"/>
              </a:solidFill>
              <a:latin typeface="Raleway"/>
              <a:ea typeface="Raleway"/>
              <a:cs typeface="Raleway"/>
              <a:sym typeface="Raleway"/>
            </a:endParaRPr>
          </a:p>
          <a:p>
            <a:pPr marL="0" lvl="0" indent="0" algn="ctr" rtl="0">
              <a:spcBef>
                <a:spcPts val="1600"/>
              </a:spcBef>
              <a:spcAft>
                <a:spcPts val="0"/>
              </a:spcAft>
              <a:buNone/>
            </a:pPr>
            <a:r>
              <a:rPr lang="en" b="1">
                <a:solidFill>
                  <a:srgbClr val="000000"/>
                </a:solidFill>
                <a:latin typeface="Raleway"/>
                <a:ea typeface="Raleway"/>
                <a:cs typeface="Raleway"/>
                <a:sym typeface="Raleway"/>
              </a:rPr>
              <a:t>Paula Rigney, Chief Business Official</a:t>
            </a:r>
            <a:endParaRPr b="1">
              <a:solidFill>
                <a:srgbClr val="000000"/>
              </a:solidFill>
              <a:latin typeface="Raleway"/>
              <a:ea typeface="Raleway"/>
              <a:cs typeface="Raleway"/>
              <a:sym typeface="Raleway"/>
            </a:endParaRPr>
          </a:p>
          <a:p>
            <a:pPr marL="0" lvl="0" indent="0" algn="ctr" rtl="0">
              <a:spcBef>
                <a:spcPts val="1600"/>
              </a:spcBef>
              <a:spcAft>
                <a:spcPts val="1600"/>
              </a:spcAft>
              <a:buNone/>
            </a:pPr>
            <a:r>
              <a:rPr lang="en" b="1">
                <a:solidFill>
                  <a:srgbClr val="000000"/>
                </a:solidFill>
                <a:latin typeface="Raleway"/>
                <a:ea typeface="Raleway"/>
                <a:cs typeface="Raleway"/>
                <a:sym typeface="Raleway"/>
              </a:rPr>
              <a:t>March 8, 2023</a:t>
            </a:r>
            <a:endParaRPr b="1">
              <a:solidFill>
                <a:srgbClr val="000000"/>
              </a:solidFill>
              <a:latin typeface="Raleway"/>
              <a:ea typeface="Raleway"/>
              <a:cs typeface="Raleway"/>
              <a:sym typeface="Raleway"/>
            </a:endParaRPr>
          </a:p>
        </p:txBody>
      </p:sp>
      <p:pic>
        <p:nvPicPr>
          <p:cNvPr id="241" name="Google Shape;241;p38"/>
          <p:cNvPicPr preferRelativeResize="0"/>
          <p:nvPr/>
        </p:nvPicPr>
        <p:blipFill>
          <a:blip r:embed="rId3">
            <a:alphaModFix/>
          </a:blip>
          <a:stretch>
            <a:fillRect/>
          </a:stretch>
        </p:blipFill>
        <p:spPr>
          <a:xfrm>
            <a:off x="7555325" y="3599375"/>
            <a:ext cx="1371201" cy="1372174"/>
          </a:xfrm>
          <a:prstGeom prst="rect">
            <a:avLst/>
          </a:prstGeom>
          <a:noFill/>
          <a:ln>
            <a:noFill/>
          </a:ln>
        </p:spPr>
      </p:pic>
      <p:sp>
        <p:nvSpPr>
          <p:cNvPr id="242" name="Google Shape;242;p38"/>
          <p:cNvSpPr txBox="1"/>
          <p:nvPr/>
        </p:nvSpPr>
        <p:spPr>
          <a:xfrm>
            <a:off x="362050" y="4295150"/>
            <a:ext cx="5429700" cy="3936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latin typeface="Source Sans Pro"/>
                <a:ea typeface="Source Sans Pro"/>
                <a:cs typeface="Source Sans Pro"/>
                <a:sym typeface="Source Sans Pro"/>
              </a:rPr>
              <a:t>230 Doherty Drive, Larkspur, CA  94939 / 415-927-6960</a:t>
            </a:r>
            <a:endParaRPr sz="2100">
              <a:solidFill>
                <a:srgbClr val="FFFFFF"/>
              </a:solidFill>
              <a:latin typeface="Source Sans Pro"/>
              <a:ea typeface="Source Sans Pro"/>
              <a:cs typeface="Source Sans Pro"/>
              <a:sym typeface="Source Sans Pro"/>
            </a:endParaRPr>
          </a:p>
        </p:txBody>
      </p:sp>
      <p:sp>
        <p:nvSpPr>
          <p:cNvPr id="243" name="Google Shape;243;p3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Revenue Sources </a:t>
            </a:r>
            <a:endParaRPr/>
          </a:p>
        </p:txBody>
      </p:sp>
      <p:sp>
        <p:nvSpPr>
          <p:cNvPr id="94" name="Google Shape;94;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95" name="Google Shape;95;p19"/>
          <p:cNvPicPr preferRelativeResize="0"/>
          <p:nvPr/>
        </p:nvPicPr>
        <p:blipFill>
          <a:blip r:embed="rId3">
            <a:alphaModFix/>
          </a:blip>
          <a:stretch>
            <a:fillRect/>
          </a:stretch>
        </p:blipFill>
        <p:spPr>
          <a:xfrm>
            <a:off x="8290100" y="4230925"/>
            <a:ext cx="670999" cy="671475"/>
          </a:xfrm>
          <a:prstGeom prst="rect">
            <a:avLst/>
          </a:prstGeom>
          <a:noFill/>
          <a:ln>
            <a:noFill/>
          </a:ln>
        </p:spPr>
      </p:pic>
      <p:pic>
        <p:nvPicPr>
          <p:cNvPr id="96" name="Google Shape;96;p19"/>
          <p:cNvPicPr preferRelativeResize="0"/>
          <p:nvPr/>
        </p:nvPicPr>
        <p:blipFill>
          <a:blip r:embed="rId4">
            <a:alphaModFix/>
          </a:blip>
          <a:stretch>
            <a:fillRect/>
          </a:stretch>
        </p:blipFill>
        <p:spPr>
          <a:xfrm>
            <a:off x="152400" y="975075"/>
            <a:ext cx="8137699" cy="4107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18720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Revenue Changes</a:t>
            </a:r>
            <a:endParaRPr/>
          </a:p>
        </p:txBody>
      </p:sp>
      <p:sp>
        <p:nvSpPr>
          <p:cNvPr id="102" name="Google Shape;102;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aphicFrame>
        <p:nvGraphicFramePr>
          <p:cNvPr id="103" name="Google Shape;103;p20"/>
          <p:cNvGraphicFramePr/>
          <p:nvPr/>
        </p:nvGraphicFramePr>
        <p:xfrm>
          <a:off x="78400" y="771925"/>
          <a:ext cx="8987200" cy="4232870"/>
        </p:xfrm>
        <a:graphic>
          <a:graphicData uri="http://schemas.openxmlformats.org/drawingml/2006/table">
            <a:tbl>
              <a:tblPr>
                <a:noFill/>
                <a:tableStyleId>{AA83F224-C93A-4176-91D4-708B0E71AC26}</a:tableStyleId>
              </a:tblPr>
              <a:tblGrid>
                <a:gridCol w="3875975">
                  <a:extLst>
                    <a:ext uri="{9D8B030D-6E8A-4147-A177-3AD203B41FA5}">
                      <a16:colId xmlns:a16="http://schemas.microsoft.com/office/drawing/2014/main" val="20000"/>
                    </a:ext>
                  </a:extLst>
                </a:gridCol>
                <a:gridCol w="1022925">
                  <a:extLst>
                    <a:ext uri="{9D8B030D-6E8A-4147-A177-3AD203B41FA5}">
                      <a16:colId xmlns:a16="http://schemas.microsoft.com/office/drawing/2014/main" val="20001"/>
                    </a:ext>
                  </a:extLst>
                </a:gridCol>
                <a:gridCol w="1184225">
                  <a:extLst>
                    <a:ext uri="{9D8B030D-6E8A-4147-A177-3AD203B41FA5}">
                      <a16:colId xmlns:a16="http://schemas.microsoft.com/office/drawing/2014/main" val="20002"/>
                    </a:ext>
                  </a:extLst>
                </a:gridCol>
                <a:gridCol w="1378400">
                  <a:extLst>
                    <a:ext uri="{9D8B030D-6E8A-4147-A177-3AD203B41FA5}">
                      <a16:colId xmlns:a16="http://schemas.microsoft.com/office/drawing/2014/main" val="20003"/>
                    </a:ext>
                  </a:extLst>
                </a:gridCol>
                <a:gridCol w="1525675">
                  <a:extLst>
                    <a:ext uri="{9D8B030D-6E8A-4147-A177-3AD203B41FA5}">
                      <a16:colId xmlns:a16="http://schemas.microsoft.com/office/drawing/2014/main" val="20004"/>
                    </a:ext>
                  </a:extLst>
                </a:gridCol>
              </a:tblGrid>
              <a:tr h="824075">
                <a:tc>
                  <a:txBody>
                    <a:bodyPr/>
                    <a:lstStyle/>
                    <a:p>
                      <a:pPr marL="0" lvl="0" indent="0" algn="l" rtl="0">
                        <a:lnSpc>
                          <a:spcPct val="115000"/>
                        </a:lnSpc>
                        <a:spcBef>
                          <a:spcPts val="0"/>
                        </a:spcBef>
                        <a:spcAft>
                          <a:spcPts val="0"/>
                        </a:spcAft>
                        <a:buNone/>
                      </a:pPr>
                      <a:r>
                        <a:rPr lang="en" sz="1200" b="1">
                          <a:latin typeface="Raleway"/>
                          <a:ea typeface="Raleway"/>
                          <a:cs typeface="Raleway"/>
                          <a:sym typeface="Raleway"/>
                        </a:rPr>
                        <a:t>Revenue Source: Combined Unrestricted &amp; Restricted</a:t>
                      </a:r>
                      <a:endParaRPr sz="1200" b="1">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latin typeface="Raleway"/>
                          <a:ea typeface="Raleway"/>
                          <a:cs typeface="Raleway"/>
                          <a:sym typeface="Raleway"/>
                        </a:rPr>
                        <a:t>Budget Adoption</a:t>
                      </a:r>
                      <a:endParaRPr sz="1200" b="1">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latin typeface="Raleway"/>
                          <a:ea typeface="Raleway"/>
                          <a:cs typeface="Raleway"/>
                          <a:sym typeface="Raleway"/>
                        </a:rPr>
                        <a:t>First Interim</a:t>
                      </a:r>
                      <a:endParaRPr sz="1200" b="1">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latin typeface="Raleway"/>
                          <a:ea typeface="Raleway"/>
                          <a:cs typeface="Raleway"/>
                          <a:sym typeface="Raleway"/>
                        </a:rPr>
                        <a:t>Second Interim</a:t>
                      </a:r>
                      <a:endParaRPr sz="1200" b="1">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latin typeface="Raleway"/>
                          <a:ea typeface="Raleway"/>
                          <a:cs typeface="Raleway"/>
                          <a:sym typeface="Raleway"/>
                        </a:rPr>
                        <a:t>Total Change Between Reportings</a:t>
                      </a:r>
                      <a:endParaRPr sz="1200" b="1">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593150">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Property Tax/LCFF Limit Sources</a:t>
                      </a:r>
                      <a:endParaRPr sz="1200">
                        <a:latin typeface="Raleway"/>
                        <a:ea typeface="Raleway"/>
                        <a:cs typeface="Raleway"/>
                        <a:sym typeface="Raleway"/>
                      </a:endParaRPr>
                    </a:p>
                    <a:p>
                      <a:pPr marL="0" lvl="0" indent="0" algn="l" rtl="0">
                        <a:lnSpc>
                          <a:spcPct val="115000"/>
                        </a:lnSpc>
                        <a:spcBef>
                          <a:spcPts val="0"/>
                        </a:spcBef>
                        <a:spcAft>
                          <a:spcPts val="0"/>
                        </a:spcAft>
                        <a:buNone/>
                      </a:pPr>
                      <a:r>
                        <a:rPr lang="en" sz="1200">
                          <a:latin typeface="Raleway"/>
                          <a:ea typeface="Raleway"/>
                          <a:cs typeface="Raleway"/>
                          <a:sym typeface="Raleway"/>
                        </a:rPr>
                        <a:t>increase in LCFF funding</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$14,313,569</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$14,575,999</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$14,549,499</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2"/>
                        </a:buClr>
                        <a:buSzPts val="1100"/>
                        <a:buFont typeface="Arial"/>
                        <a:buNone/>
                      </a:pPr>
                      <a:r>
                        <a:rPr lang="en" sz="1200">
                          <a:solidFill>
                            <a:schemeClr val="dk2"/>
                          </a:solidFill>
                          <a:latin typeface="Raleway"/>
                          <a:ea typeface="Raleway"/>
                          <a:cs typeface="Raleway"/>
                          <a:sym typeface="Raleway"/>
                        </a:rPr>
                        <a:t>$</a:t>
                      </a:r>
                      <a:r>
                        <a:rPr lang="en" sz="1200">
                          <a:solidFill>
                            <a:srgbClr val="FF0000"/>
                          </a:solidFill>
                          <a:latin typeface="Raleway"/>
                          <a:ea typeface="Raleway"/>
                          <a:cs typeface="Raleway"/>
                          <a:sym typeface="Raleway"/>
                        </a:rPr>
                        <a:t>(-)   26,500</a:t>
                      </a:r>
                      <a:endParaRPr sz="1200">
                        <a:solidFill>
                          <a:srgbClr val="FF0000"/>
                        </a:solidFill>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593150">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Federal Revenues (Special Ed., Title I-IV, LLM funds)</a:t>
                      </a:r>
                      <a:endParaRPr sz="1200">
                        <a:latin typeface="Raleway"/>
                        <a:ea typeface="Raleway"/>
                        <a:cs typeface="Raleway"/>
                        <a:sym typeface="Raleway"/>
                      </a:endParaRPr>
                    </a:p>
                    <a:p>
                      <a:pPr marL="0" lvl="0" indent="0" algn="l" rtl="0">
                        <a:lnSpc>
                          <a:spcPct val="115000"/>
                        </a:lnSpc>
                        <a:spcBef>
                          <a:spcPts val="0"/>
                        </a:spcBef>
                        <a:spcAft>
                          <a:spcPts val="0"/>
                        </a:spcAft>
                        <a:buNone/>
                      </a:pPr>
                      <a:r>
                        <a:rPr lang="en" sz="1200">
                          <a:latin typeface="Raleway"/>
                          <a:ea typeface="Raleway"/>
                          <a:cs typeface="Raleway"/>
                          <a:sym typeface="Raleway"/>
                        </a:rPr>
                        <a:t>increase in Learning Loss Mitigation funds</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320,396</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328,887</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330,396</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1,509</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61800">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Other State Revenues (Lottery, Special Ed., ESSER) </a:t>
                      </a:r>
                      <a:endParaRPr sz="1200">
                        <a:latin typeface="Raleway"/>
                        <a:ea typeface="Raleway"/>
                        <a:cs typeface="Raleway"/>
                        <a:sym typeface="Raleway"/>
                      </a:endParaRPr>
                    </a:p>
                    <a:p>
                      <a:pPr marL="0" lvl="0" indent="0" algn="l" rtl="0">
                        <a:lnSpc>
                          <a:spcPct val="115000"/>
                        </a:lnSpc>
                        <a:spcBef>
                          <a:spcPts val="0"/>
                        </a:spcBef>
                        <a:spcAft>
                          <a:spcPts val="0"/>
                        </a:spcAft>
                        <a:buNone/>
                      </a:pPr>
                      <a:r>
                        <a:rPr lang="en" sz="1200">
                          <a:latin typeface="Raleway"/>
                          <a:ea typeface="Raleway"/>
                          <a:cs typeface="Raleway"/>
                          <a:sym typeface="Raleway"/>
                        </a:rPr>
                        <a:t>increase in STRS/PERS “on-behalf” accounting and ESSER (one-time ELO Grant, 2021 EE Grant)</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1,616,093</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3,064,182</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$ 2,920,188</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a:t>
                      </a:r>
                      <a:r>
                        <a:rPr lang="en" sz="1200">
                          <a:solidFill>
                            <a:srgbClr val="FF0000"/>
                          </a:solidFill>
                          <a:latin typeface="Raleway"/>
                          <a:ea typeface="Raleway"/>
                          <a:cs typeface="Raleway"/>
                          <a:sym typeface="Raleway"/>
                        </a:rPr>
                        <a:t>(-) 143,994</a:t>
                      </a:r>
                      <a:endParaRPr sz="1200">
                        <a:solidFill>
                          <a:srgbClr val="FF0000"/>
                        </a:solidFill>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576800">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Other Local Income (Leases/Rentals, Fees, County Special Ed., Grants)</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5,379,973</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5,435,130</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$ 5,438,132</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solidFill>
                            <a:schemeClr val="dk2"/>
                          </a:solidFill>
                          <a:latin typeface="Raleway"/>
                          <a:ea typeface="Raleway"/>
                          <a:cs typeface="Raleway"/>
                          <a:sym typeface="Raleway"/>
                        </a:rPr>
                        <a:t>$        3,002</a:t>
                      </a:r>
                      <a:endParaRPr sz="1200">
                        <a:solidFill>
                          <a:schemeClr val="dk2"/>
                        </a:solidFill>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86675">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Foundation</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$ 1,250,000</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1,209,106</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 </a:t>
                      </a:r>
                      <a:r>
                        <a:rPr lang="en" sz="1200">
                          <a:solidFill>
                            <a:schemeClr val="dk2"/>
                          </a:solidFill>
                          <a:latin typeface="Raleway"/>
                          <a:ea typeface="Raleway"/>
                          <a:cs typeface="Raleway"/>
                          <a:sym typeface="Raleway"/>
                        </a:rPr>
                        <a:t>1,209,106</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solidFill>
                            <a:schemeClr val="dk2"/>
                          </a:solidFill>
                          <a:latin typeface="Raleway"/>
                          <a:ea typeface="Raleway"/>
                          <a:cs typeface="Raleway"/>
                          <a:sym typeface="Raleway"/>
                        </a:rPr>
                        <a:t>$    0        </a:t>
                      </a:r>
                      <a:endParaRPr sz="1200">
                        <a:solidFill>
                          <a:schemeClr val="dk2"/>
                        </a:solidFill>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386675">
                <a:tc>
                  <a:txBody>
                    <a:bodyPr/>
                    <a:lstStyle/>
                    <a:p>
                      <a:pPr marL="0" lvl="0" indent="0" algn="l" rtl="0">
                        <a:lnSpc>
                          <a:spcPct val="115000"/>
                        </a:lnSpc>
                        <a:spcBef>
                          <a:spcPts val="0"/>
                        </a:spcBef>
                        <a:spcAft>
                          <a:spcPts val="0"/>
                        </a:spcAft>
                        <a:buNone/>
                      </a:pPr>
                      <a:r>
                        <a:rPr lang="en" sz="1200" b="1">
                          <a:latin typeface="Raleway"/>
                          <a:ea typeface="Raleway"/>
                          <a:cs typeface="Raleway"/>
                          <a:sym typeface="Raleway"/>
                        </a:rPr>
                        <a:t>Total Revenues</a:t>
                      </a:r>
                      <a:r>
                        <a:rPr lang="en" sz="1200">
                          <a:latin typeface="Raleway"/>
                          <a:ea typeface="Raleway"/>
                          <a:cs typeface="Raleway"/>
                          <a:sym typeface="Raleway"/>
                        </a:rPr>
                        <a:t> </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$22,875,938</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$24,655,185</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$24,489,203</a:t>
                      </a:r>
                      <a:endParaRPr sz="12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aleway"/>
                          <a:ea typeface="Raleway"/>
                          <a:cs typeface="Raleway"/>
                          <a:sym typeface="Raleway"/>
                        </a:rPr>
                        <a:t>$</a:t>
                      </a:r>
                      <a:r>
                        <a:rPr lang="en" sz="1200">
                          <a:solidFill>
                            <a:srgbClr val="FF0000"/>
                          </a:solidFill>
                          <a:latin typeface="Raleway"/>
                          <a:ea typeface="Raleway"/>
                          <a:cs typeface="Raleway"/>
                          <a:sym typeface="Raleway"/>
                        </a:rPr>
                        <a:t>(-) 165,982</a:t>
                      </a:r>
                      <a:endParaRPr sz="1200">
                        <a:solidFill>
                          <a:srgbClr val="FF0000"/>
                        </a:solidFill>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Revenue </a:t>
            </a:r>
            <a:endParaRPr/>
          </a:p>
        </p:txBody>
      </p:sp>
      <p:sp>
        <p:nvSpPr>
          <p:cNvPr id="109" name="Google Shape;109;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10" name="Google Shape;110;p21"/>
          <p:cNvPicPr preferRelativeResize="0"/>
          <p:nvPr/>
        </p:nvPicPr>
        <p:blipFill>
          <a:blip r:embed="rId3">
            <a:alphaModFix/>
          </a:blip>
          <a:stretch>
            <a:fillRect/>
          </a:stretch>
        </p:blipFill>
        <p:spPr>
          <a:xfrm>
            <a:off x="8290100" y="4230925"/>
            <a:ext cx="670999" cy="671475"/>
          </a:xfrm>
          <a:prstGeom prst="rect">
            <a:avLst/>
          </a:prstGeom>
          <a:noFill/>
          <a:ln>
            <a:noFill/>
          </a:ln>
        </p:spPr>
      </p:pic>
      <p:pic>
        <p:nvPicPr>
          <p:cNvPr id="111" name="Google Shape;111;p21"/>
          <p:cNvPicPr preferRelativeResize="0"/>
          <p:nvPr/>
        </p:nvPicPr>
        <p:blipFill>
          <a:blip r:embed="rId4">
            <a:alphaModFix/>
          </a:blip>
          <a:stretch>
            <a:fillRect/>
          </a:stretch>
        </p:blipFill>
        <p:spPr>
          <a:xfrm>
            <a:off x="152400" y="1007575"/>
            <a:ext cx="8137700" cy="4008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22587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Expenditure Changes</a:t>
            </a:r>
            <a:endParaRPr/>
          </a:p>
        </p:txBody>
      </p:sp>
      <p:sp>
        <p:nvSpPr>
          <p:cNvPr id="117" name="Google Shape;117;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aphicFrame>
        <p:nvGraphicFramePr>
          <p:cNvPr id="118" name="Google Shape;118;p22"/>
          <p:cNvGraphicFramePr/>
          <p:nvPr>
            <p:extLst>
              <p:ext uri="{D42A27DB-BD31-4B8C-83A1-F6EECF244321}">
                <p14:modId xmlns:p14="http://schemas.microsoft.com/office/powerpoint/2010/main" val="870082393"/>
              </p:ext>
            </p:extLst>
          </p:nvPr>
        </p:nvGraphicFramePr>
        <p:xfrm>
          <a:off x="169525" y="881525"/>
          <a:ext cx="8804950" cy="4063595"/>
        </p:xfrm>
        <a:graphic>
          <a:graphicData uri="http://schemas.openxmlformats.org/drawingml/2006/table">
            <a:tbl>
              <a:tblPr>
                <a:noFill/>
                <a:tableStyleId>{AA83F224-C93A-4176-91D4-708B0E71AC26}</a:tableStyleId>
              </a:tblPr>
              <a:tblGrid>
                <a:gridCol w="3236650">
                  <a:extLst>
                    <a:ext uri="{9D8B030D-6E8A-4147-A177-3AD203B41FA5}">
                      <a16:colId xmlns:a16="http://schemas.microsoft.com/office/drawing/2014/main" val="20000"/>
                    </a:ext>
                  </a:extLst>
                </a:gridCol>
                <a:gridCol w="1459325">
                  <a:extLst>
                    <a:ext uri="{9D8B030D-6E8A-4147-A177-3AD203B41FA5}">
                      <a16:colId xmlns:a16="http://schemas.microsoft.com/office/drawing/2014/main" val="20001"/>
                    </a:ext>
                  </a:extLst>
                </a:gridCol>
                <a:gridCol w="1402275">
                  <a:extLst>
                    <a:ext uri="{9D8B030D-6E8A-4147-A177-3AD203B41FA5}">
                      <a16:colId xmlns:a16="http://schemas.microsoft.com/office/drawing/2014/main" val="20002"/>
                    </a:ext>
                  </a:extLst>
                </a:gridCol>
                <a:gridCol w="1402275">
                  <a:extLst>
                    <a:ext uri="{9D8B030D-6E8A-4147-A177-3AD203B41FA5}">
                      <a16:colId xmlns:a16="http://schemas.microsoft.com/office/drawing/2014/main" val="20003"/>
                    </a:ext>
                  </a:extLst>
                </a:gridCol>
                <a:gridCol w="1304425">
                  <a:extLst>
                    <a:ext uri="{9D8B030D-6E8A-4147-A177-3AD203B41FA5}">
                      <a16:colId xmlns:a16="http://schemas.microsoft.com/office/drawing/2014/main" val="20004"/>
                    </a:ext>
                  </a:extLst>
                </a:gridCol>
              </a:tblGrid>
              <a:tr h="537650">
                <a:tc>
                  <a:txBody>
                    <a:bodyPr/>
                    <a:lstStyle/>
                    <a:p>
                      <a:pPr marL="0" lvl="0" indent="0" algn="l" rtl="0">
                        <a:lnSpc>
                          <a:spcPct val="115000"/>
                        </a:lnSpc>
                        <a:spcBef>
                          <a:spcPts val="0"/>
                        </a:spcBef>
                        <a:spcAft>
                          <a:spcPts val="0"/>
                        </a:spcAft>
                        <a:buNone/>
                      </a:pPr>
                      <a:r>
                        <a:rPr lang="en" sz="1200" b="1">
                          <a:latin typeface="Raleway"/>
                          <a:ea typeface="Raleway"/>
                          <a:cs typeface="Raleway"/>
                          <a:sym typeface="Raleway"/>
                        </a:rPr>
                        <a:t>Expenditure Source: Combined Unrestricted &amp; Restricted</a:t>
                      </a:r>
                      <a:endParaRPr sz="1200" b="1">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latin typeface="Raleway"/>
                          <a:ea typeface="Raleway"/>
                          <a:cs typeface="Raleway"/>
                          <a:sym typeface="Raleway"/>
                        </a:rPr>
                        <a:t>Budget Adoption</a:t>
                      </a:r>
                      <a:endParaRPr sz="1200" b="1">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latin typeface="Raleway"/>
                          <a:ea typeface="Raleway"/>
                          <a:cs typeface="Raleway"/>
                          <a:sym typeface="Raleway"/>
                        </a:rPr>
                        <a:t>First Interim</a:t>
                      </a:r>
                      <a:endParaRPr sz="1200" b="1">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latin typeface="Raleway"/>
                          <a:ea typeface="Raleway"/>
                          <a:cs typeface="Raleway"/>
                          <a:sym typeface="Raleway"/>
                        </a:rPr>
                        <a:t>Second Interim</a:t>
                      </a:r>
                      <a:endParaRPr sz="1200" b="1">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latin typeface="Raleway"/>
                          <a:ea typeface="Raleway"/>
                          <a:cs typeface="Raleway"/>
                          <a:sym typeface="Raleway"/>
                        </a:rPr>
                        <a:t>Total Change</a:t>
                      </a:r>
                      <a:endParaRPr sz="1200" b="1">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537650">
                <a:tc>
                  <a:txBody>
                    <a:bodyPr/>
                    <a:lstStyle/>
                    <a:p>
                      <a:pPr marL="0" lvl="0" indent="0" algn="l" rtl="0">
                        <a:lnSpc>
                          <a:spcPct val="115000"/>
                        </a:lnSpc>
                        <a:spcBef>
                          <a:spcPts val="0"/>
                        </a:spcBef>
                        <a:spcAft>
                          <a:spcPts val="0"/>
                        </a:spcAft>
                        <a:buNone/>
                      </a:pPr>
                      <a:r>
                        <a:rPr lang="en" sz="1000" dirty="0">
                          <a:latin typeface="Raleway"/>
                          <a:ea typeface="Raleway"/>
                          <a:cs typeface="Raleway"/>
                          <a:sym typeface="Raleway"/>
                        </a:rPr>
                        <a:t>Certificated &amp; Classified Salaries</a:t>
                      </a:r>
                      <a:endParaRPr sz="1000" dirty="0">
                        <a:latin typeface="Raleway"/>
                        <a:ea typeface="Raleway"/>
                        <a:cs typeface="Raleway"/>
                        <a:sym typeface="Raleway"/>
                      </a:endParaRPr>
                    </a:p>
                    <a:p>
                      <a:pPr marL="0" lvl="0" indent="0" algn="l" rtl="0">
                        <a:lnSpc>
                          <a:spcPct val="115000"/>
                        </a:lnSpc>
                        <a:spcBef>
                          <a:spcPts val="0"/>
                        </a:spcBef>
                        <a:spcAft>
                          <a:spcPts val="0"/>
                        </a:spcAft>
                        <a:buNone/>
                      </a:pPr>
                      <a:r>
                        <a:rPr lang="en" sz="1000" dirty="0">
                          <a:latin typeface="Raleway"/>
                          <a:ea typeface="Raleway"/>
                          <a:cs typeface="Raleway"/>
                          <a:sym typeface="Raleway"/>
                        </a:rPr>
                        <a:t>actual placement as of </a:t>
                      </a:r>
                      <a:r>
                        <a:rPr lang="en-US" sz="1000" dirty="0">
                          <a:latin typeface="Raleway"/>
                          <a:ea typeface="Raleway"/>
                          <a:cs typeface="Raleway"/>
                          <a:sym typeface="Raleway"/>
                        </a:rPr>
                        <a:t>January</a:t>
                      </a:r>
                      <a:r>
                        <a:rPr lang="en" sz="1000" dirty="0">
                          <a:latin typeface="Raleway"/>
                          <a:ea typeface="Raleway"/>
                          <a:cs typeface="Raleway"/>
                          <a:sym typeface="Raleway"/>
                        </a:rPr>
                        <a:t> 2023</a:t>
                      </a:r>
                      <a:endParaRPr sz="1000" dirty="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$13,435,135</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$13,163,753</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$13,409,238</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245,485</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724800">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Certificated &amp; Classified Benefits</a:t>
                      </a:r>
                      <a:endParaRPr sz="1000">
                        <a:latin typeface="Raleway"/>
                        <a:ea typeface="Raleway"/>
                        <a:cs typeface="Raleway"/>
                        <a:sym typeface="Raleway"/>
                      </a:endParaRPr>
                    </a:p>
                    <a:p>
                      <a:pPr marL="0" lvl="0" indent="0" algn="l" rtl="0">
                        <a:lnSpc>
                          <a:spcPct val="115000"/>
                        </a:lnSpc>
                        <a:spcBef>
                          <a:spcPts val="0"/>
                        </a:spcBef>
                        <a:spcAft>
                          <a:spcPts val="0"/>
                        </a:spcAft>
                        <a:buNone/>
                      </a:pPr>
                      <a:r>
                        <a:rPr lang="en" sz="1000">
                          <a:latin typeface="Raleway"/>
                          <a:ea typeface="Raleway"/>
                          <a:cs typeface="Raleway"/>
                          <a:sym typeface="Raleway"/>
                        </a:rPr>
                        <a:t>actual expenses as of October 2021/Addt. Of STRS/PERS on-behalf”</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$ 6,222,395</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6,178,851</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$ 6,130,622</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2"/>
                          </a:solidFill>
                          <a:latin typeface="Raleway"/>
                          <a:ea typeface="Raleway"/>
                          <a:cs typeface="Raleway"/>
                          <a:sym typeface="Raleway"/>
                        </a:rPr>
                        <a:t>$</a:t>
                      </a:r>
                      <a:r>
                        <a:rPr lang="en" sz="1000">
                          <a:solidFill>
                            <a:srgbClr val="FF0000"/>
                          </a:solidFill>
                          <a:latin typeface="Raleway"/>
                          <a:ea typeface="Raleway"/>
                          <a:cs typeface="Raleway"/>
                          <a:sym typeface="Raleway"/>
                        </a:rPr>
                        <a:t>(-)   48,229</a:t>
                      </a:r>
                      <a:endParaRPr sz="1000">
                        <a:solidFill>
                          <a:srgbClr val="FF0000"/>
                        </a:solidFill>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724800">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Books &amp; Supplies </a:t>
                      </a:r>
                      <a:endParaRPr sz="1000">
                        <a:latin typeface="Raleway"/>
                        <a:ea typeface="Raleway"/>
                        <a:cs typeface="Raleway"/>
                        <a:sym typeface="Raleway"/>
                      </a:endParaRPr>
                    </a:p>
                    <a:p>
                      <a:pPr marL="0" lvl="0" indent="0" algn="l" rtl="0">
                        <a:lnSpc>
                          <a:spcPct val="115000"/>
                        </a:lnSpc>
                        <a:spcBef>
                          <a:spcPts val="0"/>
                        </a:spcBef>
                        <a:spcAft>
                          <a:spcPts val="0"/>
                        </a:spcAft>
                        <a:buNone/>
                      </a:pPr>
                      <a:r>
                        <a:rPr lang="en" sz="1000">
                          <a:latin typeface="Raleway"/>
                          <a:ea typeface="Raleway"/>
                          <a:cs typeface="Raleway"/>
                          <a:sym typeface="Raleway"/>
                        </a:rPr>
                        <a:t>Addition Of carry-over, one-time funding and program needs</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459,852</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648,821</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693,988</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45,167</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724800">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Services &amp; Operating Expenditures</a:t>
                      </a:r>
                      <a:endParaRPr sz="1000">
                        <a:latin typeface="Raleway"/>
                        <a:ea typeface="Raleway"/>
                        <a:cs typeface="Raleway"/>
                        <a:sym typeface="Raleway"/>
                      </a:endParaRPr>
                    </a:p>
                    <a:p>
                      <a:pPr marL="0" lvl="0" indent="0" algn="l" rtl="0">
                        <a:lnSpc>
                          <a:spcPct val="115000"/>
                        </a:lnSpc>
                        <a:spcBef>
                          <a:spcPts val="0"/>
                        </a:spcBef>
                        <a:spcAft>
                          <a:spcPts val="0"/>
                        </a:spcAft>
                        <a:buNone/>
                      </a:pPr>
                      <a:r>
                        <a:rPr lang="en" sz="1000">
                          <a:latin typeface="Raleway"/>
                          <a:ea typeface="Raleway"/>
                          <a:cs typeface="Raleway"/>
                          <a:sym typeface="Raleway"/>
                        </a:rPr>
                        <a:t>Addition Of carry-over, one-time funding and program needs</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$ 2,698,565</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3,313,348</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$ 3,133,678</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a:t>
                      </a:r>
                      <a:r>
                        <a:rPr lang="en" sz="1000">
                          <a:solidFill>
                            <a:srgbClr val="FF0000"/>
                          </a:solidFill>
                          <a:latin typeface="Raleway"/>
                          <a:ea typeface="Raleway"/>
                          <a:cs typeface="Raleway"/>
                          <a:sym typeface="Raleway"/>
                        </a:rPr>
                        <a:t>(-)179,670</a:t>
                      </a:r>
                      <a:endParaRPr sz="1000">
                        <a:solidFill>
                          <a:srgbClr val="FF0000"/>
                        </a:solidFill>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50475">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Other Outgo/Transfers Out</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502,650</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542,727</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516,841</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      25,886</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413725">
                <a:tc>
                  <a:txBody>
                    <a:bodyPr/>
                    <a:lstStyle/>
                    <a:p>
                      <a:pPr marL="0" lvl="0" indent="0" algn="l" rtl="0">
                        <a:lnSpc>
                          <a:spcPct val="115000"/>
                        </a:lnSpc>
                        <a:spcBef>
                          <a:spcPts val="0"/>
                        </a:spcBef>
                        <a:spcAft>
                          <a:spcPts val="0"/>
                        </a:spcAft>
                        <a:buNone/>
                      </a:pPr>
                      <a:r>
                        <a:rPr lang="en" sz="1000" b="1">
                          <a:latin typeface="Raleway"/>
                          <a:ea typeface="Raleway"/>
                          <a:cs typeface="Raleway"/>
                          <a:sym typeface="Raleway"/>
                        </a:rPr>
                        <a:t>Total Expenditures </a:t>
                      </a:r>
                      <a:endParaRPr sz="1000" b="1">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$23,318,595</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$23,847,499</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aleway"/>
                          <a:ea typeface="Raleway"/>
                          <a:cs typeface="Raleway"/>
                          <a:sym typeface="Raleway"/>
                        </a:rPr>
                        <a:t>$23,906,567</a:t>
                      </a:r>
                      <a:endParaRPr sz="100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dirty="0">
                          <a:latin typeface="Raleway"/>
                          <a:ea typeface="Raleway"/>
                          <a:cs typeface="Raleway"/>
                          <a:sym typeface="Raleway"/>
                        </a:rPr>
                        <a:t>$      59,068</a:t>
                      </a:r>
                      <a:endParaRPr sz="1000" dirty="0">
                        <a:latin typeface="Raleway"/>
                        <a:ea typeface="Raleway"/>
                        <a:cs typeface="Raleway"/>
                        <a:sym typeface="Raleway"/>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Expenditure Changes</a:t>
            </a:r>
            <a:endParaRPr/>
          </a:p>
        </p:txBody>
      </p:sp>
      <p:sp>
        <p:nvSpPr>
          <p:cNvPr id="124" name="Google Shape;124;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25" name="Google Shape;125;p23"/>
          <p:cNvSpPr txBox="1"/>
          <p:nvPr/>
        </p:nvSpPr>
        <p:spPr>
          <a:xfrm>
            <a:off x="451650" y="1214450"/>
            <a:ext cx="7788900" cy="3562500"/>
          </a:xfrm>
          <a:prstGeom prst="rect">
            <a:avLst/>
          </a:prstGeom>
          <a:noFill/>
          <a:ln>
            <a:noFill/>
          </a:ln>
        </p:spPr>
        <p:txBody>
          <a:bodyPr spcFirstLastPara="1" wrap="square" lIns="91425" tIns="91425" rIns="91425" bIns="91425" anchor="t" anchorCtr="0">
            <a:noAutofit/>
          </a:bodyPr>
          <a:lstStyle/>
          <a:p>
            <a:pPr marL="457200" lvl="0" indent="-342900" algn="l" rtl="0">
              <a:lnSpc>
                <a:spcPct val="80000"/>
              </a:lnSpc>
              <a:spcBef>
                <a:spcPts val="0"/>
              </a:spcBef>
              <a:spcAft>
                <a:spcPts val="0"/>
              </a:spcAft>
              <a:buSzPts val="1800"/>
              <a:buFont typeface="Raleway"/>
              <a:buChar char="●"/>
            </a:pPr>
            <a:r>
              <a:rPr lang="en" sz="1800">
                <a:solidFill>
                  <a:schemeClr val="dk2"/>
                </a:solidFill>
                <a:latin typeface="Raleway"/>
                <a:ea typeface="Raleway"/>
                <a:cs typeface="Raleway"/>
                <a:sym typeface="Raleway"/>
              </a:rPr>
              <a:t>Salary and Benefit changes adjusted to reflect actual staffing through January 31, 2023</a:t>
            </a:r>
            <a:endParaRPr sz="1800">
              <a:solidFill>
                <a:schemeClr val="dk2"/>
              </a:solidFill>
              <a:latin typeface="Raleway"/>
              <a:ea typeface="Raleway"/>
              <a:cs typeface="Raleway"/>
              <a:sym typeface="Raleway"/>
            </a:endParaRPr>
          </a:p>
          <a:p>
            <a:pPr marL="457200" lvl="0" indent="-342900" algn="l" rtl="0">
              <a:lnSpc>
                <a:spcPct val="80000"/>
              </a:lnSpc>
              <a:spcBef>
                <a:spcPts val="1000"/>
              </a:spcBef>
              <a:spcAft>
                <a:spcPts val="0"/>
              </a:spcAft>
              <a:buSzPts val="1800"/>
              <a:buFont typeface="Raleway"/>
              <a:buChar char="●"/>
            </a:pPr>
            <a:r>
              <a:rPr lang="en" sz="1800">
                <a:solidFill>
                  <a:schemeClr val="dk2"/>
                </a:solidFill>
                <a:latin typeface="Raleway"/>
                <a:ea typeface="Raleway"/>
                <a:cs typeface="Raleway"/>
                <a:sym typeface="Raleway"/>
              </a:rPr>
              <a:t>Adjustments to non-staffing budgets to reflect current commitments and programs</a:t>
            </a:r>
            <a:endParaRPr sz="1800">
              <a:solidFill>
                <a:schemeClr val="dk2"/>
              </a:solidFill>
              <a:latin typeface="Raleway"/>
              <a:ea typeface="Raleway"/>
              <a:cs typeface="Raleway"/>
              <a:sym typeface="Raleway"/>
            </a:endParaRPr>
          </a:p>
          <a:p>
            <a:pPr marL="457200" lvl="0" indent="-342900" algn="l" rtl="0">
              <a:lnSpc>
                <a:spcPct val="80000"/>
              </a:lnSpc>
              <a:spcBef>
                <a:spcPts val="1000"/>
              </a:spcBef>
              <a:spcAft>
                <a:spcPts val="0"/>
              </a:spcAft>
              <a:buSzPts val="1800"/>
              <a:buFont typeface="Raleway"/>
              <a:buChar char="●"/>
            </a:pPr>
            <a:r>
              <a:rPr lang="en" sz="1800">
                <a:solidFill>
                  <a:schemeClr val="dk2"/>
                </a:solidFill>
                <a:latin typeface="Raleway"/>
                <a:ea typeface="Raleway"/>
                <a:cs typeface="Raleway"/>
                <a:sym typeface="Raleway"/>
              </a:rPr>
              <a:t>Update to anticipated State and Federal categorical carryover of expenditures (restricted funds)</a:t>
            </a:r>
            <a:endParaRPr sz="1800">
              <a:solidFill>
                <a:schemeClr val="dk2"/>
              </a:solidFill>
              <a:latin typeface="Raleway"/>
              <a:ea typeface="Raleway"/>
              <a:cs typeface="Raleway"/>
              <a:sym typeface="Raleway"/>
            </a:endParaRPr>
          </a:p>
          <a:p>
            <a:pPr marL="457200" lvl="0" indent="0" algn="l" rtl="0">
              <a:lnSpc>
                <a:spcPct val="80000"/>
              </a:lnSpc>
              <a:spcBef>
                <a:spcPts val="1000"/>
              </a:spcBef>
              <a:spcAft>
                <a:spcPts val="1000"/>
              </a:spcAft>
              <a:buNone/>
            </a:pPr>
            <a:endParaRPr sz="1800">
              <a:solidFill>
                <a:schemeClr val="dk2"/>
              </a:solidFill>
              <a:latin typeface="Raleway"/>
              <a:ea typeface="Raleway"/>
              <a:cs typeface="Raleway"/>
              <a:sym typeface="Raleway"/>
            </a:endParaRPr>
          </a:p>
        </p:txBody>
      </p:sp>
      <p:pic>
        <p:nvPicPr>
          <p:cNvPr id="126" name="Google Shape;126;p23"/>
          <p:cNvPicPr preferRelativeResize="0"/>
          <p:nvPr/>
        </p:nvPicPr>
        <p:blipFill>
          <a:blip r:embed="rId3">
            <a:alphaModFix/>
          </a:blip>
          <a:stretch>
            <a:fillRect/>
          </a:stretch>
        </p:blipFill>
        <p:spPr>
          <a:xfrm>
            <a:off x="8290100" y="4230925"/>
            <a:ext cx="670999" cy="671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Expenditures </a:t>
            </a:r>
            <a:endParaRPr/>
          </a:p>
        </p:txBody>
      </p:sp>
      <p:sp>
        <p:nvSpPr>
          <p:cNvPr id="132" name="Google Shape;132;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33" name="Google Shape;133;p24"/>
          <p:cNvPicPr preferRelativeResize="0"/>
          <p:nvPr/>
        </p:nvPicPr>
        <p:blipFill>
          <a:blip r:embed="rId3">
            <a:alphaModFix/>
          </a:blip>
          <a:stretch>
            <a:fillRect/>
          </a:stretch>
        </p:blipFill>
        <p:spPr>
          <a:xfrm>
            <a:off x="8290100" y="4230925"/>
            <a:ext cx="670999" cy="671475"/>
          </a:xfrm>
          <a:prstGeom prst="rect">
            <a:avLst/>
          </a:prstGeom>
          <a:noFill/>
          <a:ln>
            <a:noFill/>
          </a:ln>
        </p:spPr>
      </p:pic>
      <p:pic>
        <p:nvPicPr>
          <p:cNvPr id="134" name="Google Shape;134;p24"/>
          <p:cNvPicPr preferRelativeResize="0"/>
          <p:nvPr/>
        </p:nvPicPr>
        <p:blipFill>
          <a:blip r:embed="rId4">
            <a:alphaModFix/>
          </a:blip>
          <a:stretch>
            <a:fillRect/>
          </a:stretch>
        </p:blipFill>
        <p:spPr>
          <a:xfrm>
            <a:off x="152400" y="1007575"/>
            <a:ext cx="8137700" cy="398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810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Special Education</a:t>
            </a:r>
            <a:endParaRPr/>
          </a:p>
        </p:txBody>
      </p:sp>
      <p:sp>
        <p:nvSpPr>
          <p:cNvPr id="140" name="Google Shape;140;p25"/>
          <p:cNvSpPr txBox="1">
            <a:spLocks noGrp="1"/>
          </p:cNvSpPr>
          <p:nvPr>
            <p:ph type="body" idx="1"/>
          </p:nvPr>
        </p:nvSpPr>
        <p:spPr>
          <a:xfrm>
            <a:off x="4293325" y="606650"/>
            <a:ext cx="4252500" cy="40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000000"/>
                </a:solidFill>
                <a:latin typeface="Raleway"/>
                <a:ea typeface="Raleway"/>
                <a:cs typeface="Raleway"/>
                <a:sym typeface="Raleway"/>
              </a:rPr>
              <a:t>SPECIAL EDUCATION PROGRAM COSTS, 2022-23</a:t>
            </a:r>
            <a:endParaRPr sz="1200" dirty="0">
              <a:solidFill>
                <a:srgbClr val="000000"/>
              </a:solidFill>
              <a:latin typeface="Raleway"/>
              <a:ea typeface="Raleway"/>
              <a:cs typeface="Raleway"/>
              <a:sym typeface="Raleway"/>
            </a:endParaRPr>
          </a:p>
          <a:p>
            <a:pPr marL="0" lvl="0" indent="0" algn="l" rtl="0">
              <a:spcBef>
                <a:spcPts val="0"/>
              </a:spcBef>
              <a:spcAft>
                <a:spcPts val="0"/>
              </a:spcAft>
              <a:buNone/>
            </a:pPr>
            <a:endParaRPr sz="1200" dirty="0">
              <a:solidFill>
                <a:schemeClr val="dk2"/>
              </a:solidFill>
              <a:latin typeface="Raleway"/>
              <a:ea typeface="Raleway"/>
              <a:cs typeface="Raleway"/>
              <a:sym typeface="Raleway"/>
            </a:endParaRPr>
          </a:p>
          <a:p>
            <a:pPr marL="0" lvl="0" indent="0" algn="l" rtl="0">
              <a:spcBef>
                <a:spcPts val="0"/>
              </a:spcBef>
              <a:spcAft>
                <a:spcPts val="0"/>
              </a:spcAft>
              <a:buClr>
                <a:schemeClr val="dk2"/>
              </a:buClr>
              <a:buSzPts val="1100"/>
              <a:buFont typeface="Arial"/>
              <a:buNone/>
            </a:pPr>
            <a:r>
              <a:rPr lang="en" sz="1200" dirty="0">
                <a:solidFill>
                  <a:schemeClr val="dk2"/>
                </a:solidFill>
                <a:latin typeface="Raleway"/>
                <a:ea typeface="Raleway"/>
                <a:cs typeface="Raleway"/>
                <a:sym typeface="Raleway"/>
              </a:rPr>
              <a:t>School districts throughout the state face a continuing challenge in funding the costs of serving Special Education students. LCMSD is proud of the Special Education support provided to its students, but the District is also faced with mounting increases in the difference between the federal and state governments' funding and the mandated costs for these vital student services. The federal government has not provided the funding that was envisioned when the laws mandating programs for Special Education students were adopted.</a:t>
            </a:r>
            <a:endParaRPr sz="1200" dirty="0">
              <a:solidFill>
                <a:schemeClr val="dk2"/>
              </a:solidFill>
              <a:latin typeface="Raleway"/>
              <a:ea typeface="Raleway"/>
              <a:cs typeface="Raleway"/>
              <a:sym typeface="Raleway"/>
            </a:endParaRPr>
          </a:p>
          <a:p>
            <a:pPr marL="0" lvl="0" indent="0" algn="l" rtl="0">
              <a:spcBef>
                <a:spcPts val="0"/>
              </a:spcBef>
              <a:spcAft>
                <a:spcPts val="0"/>
              </a:spcAft>
              <a:buClr>
                <a:schemeClr val="dk2"/>
              </a:buClr>
              <a:buSzPts val="1100"/>
              <a:buFont typeface="Arial"/>
              <a:buNone/>
            </a:pPr>
            <a:endParaRPr lang="en" sz="1200" dirty="0">
              <a:solidFill>
                <a:srgbClr val="72A376"/>
              </a:solidFill>
              <a:latin typeface="Raleway"/>
              <a:ea typeface="Raleway"/>
              <a:cs typeface="Raleway"/>
              <a:sym typeface="Raleway"/>
            </a:endParaRPr>
          </a:p>
          <a:p>
            <a:pPr marL="0" lvl="0" indent="0" algn="l" rtl="0">
              <a:spcBef>
                <a:spcPts val="0"/>
              </a:spcBef>
              <a:spcAft>
                <a:spcPts val="0"/>
              </a:spcAft>
              <a:buClr>
                <a:schemeClr val="dk2"/>
              </a:buClr>
              <a:buSzPts val="1100"/>
              <a:buFont typeface="Arial"/>
              <a:buNone/>
            </a:pPr>
            <a:r>
              <a:rPr lang="en" sz="1200" dirty="0">
                <a:solidFill>
                  <a:schemeClr val="dk2"/>
                </a:solidFill>
                <a:latin typeface="Raleway"/>
                <a:ea typeface="Raleway"/>
                <a:cs typeface="Raleway"/>
                <a:sym typeface="Raleway"/>
              </a:rPr>
              <a:t>This shortfall in dedicated funding has led to very significant contributions from the District's Unrestricted General Fund. During 2022-23, it is estimated that LCMSD will contribute </a:t>
            </a:r>
            <a:r>
              <a:rPr lang="en" sz="1200" b="1" dirty="0">
                <a:solidFill>
                  <a:srgbClr val="000000"/>
                </a:solidFill>
                <a:highlight>
                  <a:schemeClr val="lt1"/>
                </a:highlight>
                <a:latin typeface="Raleway"/>
                <a:ea typeface="Raleway"/>
                <a:cs typeface="Raleway"/>
                <a:sym typeface="Raleway"/>
              </a:rPr>
              <a:t>$2,709,986</a:t>
            </a:r>
            <a:r>
              <a:rPr lang="en" sz="1200" dirty="0">
                <a:solidFill>
                  <a:srgbClr val="000000"/>
                </a:solidFill>
                <a:highlight>
                  <a:schemeClr val="lt1"/>
                </a:highlight>
                <a:latin typeface="Raleway"/>
                <a:ea typeface="Raleway"/>
                <a:cs typeface="Raleway"/>
                <a:sym typeface="Raleway"/>
              </a:rPr>
              <a:t> </a:t>
            </a:r>
            <a:r>
              <a:rPr lang="en" sz="1200" dirty="0">
                <a:solidFill>
                  <a:schemeClr val="dk2"/>
                </a:solidFill>
                <a:latin typeface="Raleway"/>
                <a:ea typeface="Raleway"/>
                <a:cs typeface="Raleway"/>
                <a:sym typeface="Raleway"/>
              </a:rPr>
              <a:t>from the District's Unrestricted General Fund to cover the costs for Special Education.</a:t>
            </a:r>
            <a:endParaRPr sz="1200" dirty="0">
              <a:solidFill>
                <a:schemeClr val="dk2"/>
              </a:solidFill>
              <a:latin typeface="Raleway"/>
              <a:ea typeface="Raleway"/>
              <a:cs typeface="Raleway"/>
              <a:sym typeface="Raleway"/>
            </a:endParaRPr>
          </a:p>
          <a:p>
            <a:pPr marL="0" lvl="0" indent="0" algn="l" rtl="0">
              <a:spcBef>
                <a:spcPts val="0"/>
              </a:spcBef>
              <a:spcAft>
                <a:spcPts val="1600"/>
              </a:spcAft>
              <a:buNone/>
            </a:pPr>
            <a:endParaRPr sz="1100" dirty="0">
              <a:latin typeface="Raleway"/>
              <a:ea typeface="Raleway"/>
              <a:cs typeface="Raleway"/>
              <a:sym typeface="Raleway"/>
            </a:endParaRPr>
          </a:p>
        </p:txBody>
      </p:sp>
      <p:sp>
        <p:nvSpPr>
          <p:cNvPr id="141" name="Google Shape;141;p2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42" name="Google Shape;142;p25"/>
          <p:cNvPicPr preferRelativeResize="0"/>
          <p:nvPr/>
        </p:nvPicPr>
        <p:blipFill>
          <a:blip r:embed="rId3">
            <a:alphaModFix/>
          </a:blip>
          <a:stretch>
            <a:fillRect/>
          </a:stretch>
        </p:blipFill>
        <p:spPr>
          <a:xfrm>
            <a:off x="381000" y="1925375"/>
            <a:ext cx="3803250" cy="2940050"/>
          </a:xfrm>
          <a:prstGeom prst="rect">
            <a:avLst/>
          </a:prstGeom>
          <a:noFill/>
          <a:ln>
            <a:noFill/>
          </a:ln>
        </p:spPr>
      </p:pic>
      <p:pic>
        <p:nvPicPr>
          <p:cNvPr id="143" name="Google Shape;143;p25"/>
          <p:cNvPicPr preferRelativeResize="0"/>
          <p:nvPr/>
        </p:nvPicPr>
        <p:blipFill>
          <a:blip r:embed="rId4">
            <a:alphaModFix/>
          </a:blip>
          <a:stretch>
            <a:fillRect/>
          </a:stretch>
        </p:blipFill>
        <p:spPr>
          <a:xfrm>
            <a:off x="8290100" y="4230925"/>
            <a:ext cx="670999" cy="671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1490</Words>
  <Application>Microsoft Office PowerPoint</Application>
  <PresentationFormat>On-screen Show (16:9)</PresentationFormat>
  <Paragraphs>275</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Raleway</vt:lpstr>
      <vt:lpstr>Source Sans Pro</vt:lpstr>
      <vt:lpstr>Lato</vt:lpstr>
      <vt:lpstr>Simple Light</vt:lpstr>
      <vt:lpstr>Plum</vt:lpstr>
      <vt:lpstr>Larkspur-Corte Madera School District</vt:lpstr>
      <vt:lpstr>Strategic Priorities</vt:lpstr>
      <vt:lpstr>Revenue Sources </vt:lpstr>
      <vt:lpstr>Revenue Changes</vt:lpstr>
      <vt:lpstr>Local Revenue </vt:lpstr>
      <vt:lpstr>Expenditure Changes</vt:lpstr>
      <vt:lpstr>Expenditure Changes</vt:lpstr>
      <vt:lpstr>Expenditures </vt:lpstr>
      <vt:lpstr>Special Education</vt:lpstr>
      <vt:lpstr>2022-23 Second Interim Revenue and Expenditure Summary </vt:lpstr>
      <vt:lpstr>PowerPoint Presentation</vt:lpstr>
      <vt:lpstr>Assumptions in 2022-23 Multi-Year Projections (Revenue)</vt:lpstr>
      <vt:lpstr>Assumptions in 2022-23 Multi-Year Projections (Revenue)</vt:lpstr>
      <vt:lpstr>Assumptions in 2022-23 Multi-Year Projections (Revenue)</vt:lpstr>
      <vt:lpstr>Assumptions in 2022-23 Multi-Year Projections (Expenditures)</vt:lpstr>
      <vt:lpstr>Assumptions in 2022-23 Multi-Year Projections (Expenditures)</vt:lpstr>
      <vt:lpstr>PowerPoint Presentation</vt:lpstr>
      <vt:lpstr>PowerPoint Presentation</vt:lpstr>
      <vt:lpstr>PowerPoint Presentation</vt:lpstr>
      <vt:lpstr>Challenges</vt:lpstr>
      <vt:lpstr>Celebrations</vt:lpstr>
      <vt:lpstr>Larkspur-Corte Madera School District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Larkspur-Corte Madera School District</dc:title>
  <dc:creator>Paula Rigney</dc:creator>
  <cp:lastModifiedBy>Paula Rigney</cp:lastModifiedBy>
  <cp:revision>2</cp:revision>
  <dcterms:modified xsi:type="dcterms:W3CDTF">2023-03-03T23:30:35Z</dcterms:modified>
</cp:coreProperties>
</file>